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4630400" cy="8229600"/>
  <p:notesSz cx="8229600" cy="14630400"/>
  <p:embeddedFontLst>
    <p:embeddedFont>
      <p:font typeface="Heebo Light" pitchFamily="2" charset="-79"/>
      <p:regular r:id="rId25"/>
    </p:embeddedFont>
    <p:embeddedFont>
      <p:font typeface="Montserrat" panose="00000500000000000000" pitchFamily="2" charset="0"/>
      <p:regular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91" d="100"/>
          <a:sy n="91" d="100"/>
        </p:scale>
        <p:origin x="68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977F213-8EF9-934D-E87C-F1CF5205E25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565525" cy="733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59CC78F-8F2D-D8C9-EDB1-0A2E2AAF410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660900" y="0"/>
            <a:ext cx="3567113" cy="733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C5478D-2DB1-4C87-9126-12BF3F20D3F6}" type="datetimeFigureOut">
              <a:rPr lang="en-CA" smtClean="0"/>
              <a:t>2025-04-01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665F1C2-8EE2-AD6D-03F5-AD6AE1F994F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13896975"/>
            <a:ext cx="3565525" cy="733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D54F09-3C56-B678-03EE-25A3D28E05B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660900" y="13896975"/>
            <a:ext cx="3567113" cy="733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FD7806-73C5-410E-BB59-FE52B945580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3328540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34637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D0A2C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D0A2C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D0A2C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D0A2C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D0A2C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D0A2C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D0A2C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D0A2C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D0A2C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D0A2C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D0A2C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D0A2C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D0A2C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D0A2C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D0A2C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D0A2C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D0A2C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D0A2C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D0A2C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D0A2C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D0A2C">
              <a:alpha val="95000"/>
            </a:srgbClr>
          </a:solidFill>
          <a:ln/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50.png"/><Relationship Id="rId5" Type="http://schemas.openxmlformats.org/officeDocument/2006/relationships/image" Target="../media/image45.png"/><Relationship Id="rId4" Type="http://schemas.openxmlformats.org/officeDocument/2006/relationships/image" Target="../media/image4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790825"/>
            <a:ext cx="10050304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F2F0F4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The Honey Badger of BFT Protocols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3839766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DCD7E5"/>
                </a:solidFill>
                <a:latin typeface="Heebo Light" pitchFamily="34" charset="0"/>
                <a:ea typeface="Heebo Light" pitchFamily="34" charset="-122"/>
                <a:cs typeface="Heebo Light" pitchFamily="34" charset="-120"/>
              </a:rPr>
              <a:t>An Asynchronous Byzantine Fault Tolerance Approach</a:t>
            </a:r>
            <a:endParaRPr lang="en-US" sz="1750" dirty="0"/>
          </a:p>
        </p:txBody>
      </p:sp>
      <p:sp>
        <p:nvSpPr>
          <p:cNvPr id="4" name="Text 2"/>
          <p:cNvSpPr/>
          <p:nvPr/>
        </p:nvSpPr>
        <p:spPr>
          <a:xfrm>
            <a:off x="793790" y="4457819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DCD7E5"/>
                </a:solidFill>
                <a:latin typeface="Heebo Light" pitchFamily="34" charset="0"/>
                <a:ea typeface="Heebo Light" pitchFamily="34" charset="-122"/>
                <a:cs typeface="Heebo Light" pitchFamily="34" charset="-120"/>
              </a:rPr>
              <a:t>COEN 6731 – Distributed Software</a:t>
            </a:r>
            <a:endParaRPr lang="en-US" sz="1750" dirty="0"/>
          </a:p>
        </p:txBody>
      </p:sp>
      <p:sp>
        <p:nvSpPr>
          <p:cNvPr id="5" name="Text 3"/>
          <p:cNvSpPr/>
          <p:nvPr/>
        </p:nvSpPr>
        <p:spPr>
          <a:xfrm>
            <a:off x="793790" y="5075873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DCD7E5"/>
                </a:solidFill>
                <a:latin typeface="Heebo Light" pitchFamily="34" charset="0"/>
                <a:ea typeface="Heebo Light" pitchFamily="34" charset="-122"/>
                <a:cs typeface="Heebo Light" pitchFamily="34" charset="-120"/>
              </a:rPr>
              <a:t>Mahdi Yousefan Najafabadi – 40244109</a:t>
            </a:r>
          </a:p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DCD7E5"/>
                </a:solidFill>
                <a:latin typeface="Heebo Light" pitchFamily="34" charset="0"/>
                <a:cs typeface="Heebo Light" pitchFamily="34" charset="-120"/>
              </a:rPr>
              <a:t>Alireza </a:t>
            </a:r>
            <a:r>
              <a:rPr lang="en-US" sz="1750" dirty="0" err="1">
                <a:solidFill>
                  <a:srgbClr val="DCD7E5"/>
                </a:solidFill>
                <a:latin typeface="Heebo Light" pitchFamily="34" charset="0"/>
                <a:cs typeface="Heebo Light" pitchFamily="34" charset="-120"/>
              </a:rPr>
              <a:t>Mazloumi</a:t>
            </a:r>
            <a:r>
              <a:rPr lang="en-US" sz="1750" dirty="0">
                <a:solidFill>
                  <a:srgbClr val="DCD7E5"/>
                </a:solidFill>
                <a:latin typeface="Heebo Light" pitchFamily="34" charset="0"/>
                <a:cs typeface="Heebo Light" pitchFamily="34" charset="-120"/>
              </a:rPr>
              <a:t> </a:t>
            </a:r>
            <a:r>
              <a:rPr lang="en-US" sz="1750" dirty="0" err="1">
                <a:solidFill>
                  <a:srgbClr val="DCD7E5"/>
                </a:solidFill>
                <a:latin typeface="Heebo Light" pitchFamily="34" charset="0"/>
                <a:cs typeface="Heebo Light" pitchFamily="34" charset="-120"/>
              </a:rPr>
              <a:t>Soveini</a:t>
            </a:r>
            <a:r>
              <a:rPr lang="en-US" sz="1750" dirty="0">
                <a:solidFill>
                  <a:srgbClr val="DCD7E5"/>
                </a:solidFill>
                <a:latin typeface="Heebo Light" pitchFamily="34" charset="0"/>
                <a:cs typeface="Heebo Light" pitchFamily="34" charset="-120"/>
              </a:rPr>
              <a:t> </a:t>
            </a:r>
            <a:r>
              <a:rPr lang="en-US" sz="1750" dirty="0">
                <a:solidFill>
                  <a:srgbClr val="DCD7E5"/>
                </a:solidFill>
                <a:latin typeface="Heebo Light" pitchFamily="34" charset="0"/>
                <a:ea typeface="Heebo Light" pitchFamily="34" charset="-122"/>
                <a:cs typeface="Heebo Light" pitchFamily="34" charset="-120"/>
              </a:rPr>
              <a:t>– 40266707</a:t>
            </a:r>
            <a:endParaRPr lang="en-US" sz="175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4F02627-9D1B-2714-C58C-9696486B14F7}"/>
              </a:ext>
            </a:extLst>
          </p:cNvPr>
          <p:cNvSpPr txBox="1"/>
          <p:nvPr/>
        </p:nvSpPr>
        <p:spPr>
          <a:xfrm>
            <a:off x="14044067" y="754236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chemeClr val="bg1"/>
                </a:solidFill>
              </a:rPr>
              <a:t>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37580" y="502206"/>
            <a:ext cx="5740003" cy="56923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450"/>
              </a:lnSpc>
              <a:buNone/>
            </a:pPr>
            <a:r>
              <a:rPr lang="en-US" sz="3550" dirty="0">
                <a:solidFill>
                  <a:srgbClr val="F2F0F4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RBC &amp; Binary Agreement</a:t>
            </a:r>
            <a:endParaRPr lang="en-US" sz="3550" dirty="0"/>
          </a:p>
        </p:txBody>
      </p:sp>
      <p:sp>
        <p:nvSpPr>
          <p:cNvPr id="3" name="Text 1"/>
          <p:cNvSpPr/>
          <p:nvPr/>
        </p:nvSpPr>
        <p:spPr>
          <a:xfrm>
            <a:off x="637580" y="1526858"/>
            <a:ext cx="2835354" cy="2846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750" dirty="0">
                <a:solidFill>
                  <a:srgbClr val="F2F0F4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Reliable Broadcast (RBC)</a:t>
            </a:r>
            <a:endParaRPr lang="en-US" sz="1750" dirty="0"/>
          </a:p>
        </p:txBody>
      </p:sp>
      <p:sp>
        <p:nvSpPr>
          <p:cNvPr id="4" name="Text 2"/>
          <p:cNvSpPr/>
          <p:nvPr/>
        </p:nvSpPr>
        <p:spPr>
          <a:xfrm>
            <a:off x="637580" y="1993702"/>
            <a:ext cx="6455450" cy="2914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250"/>
              </a:lnSpc>
              <a:buSzPct val="100000"/>
              <a:buChar char="•"/>
            </a:pPr>
            <a:r>
              <a:rPr lang="en-US" sz="1400" dirty="0">
                <a:solidFill>
                  <a:srgbClr val="DCD7E5"/>
                </a:solidFill>
                <a:latin typeface="Heebo Light" pitchFamily="34" charset="0"/>
                <a:ea typeface="Heebo Light" pitchFamily="34" charset="-122"/>
                <a:cs typeface="Heebo Light" pitchFamily="34" charset="-120"/>
              </a:rPr>
              <a:t>Guarantees consistent message delivery</a:t>
            </a:r>
            <a:endParaRPr lang="en-US" sz="1400" dirty="0"/>
          </a:p>
        </p:txBody>
      </p:sp>
      <p:sp>
        <p:nvSpPr>
          <p:cNvPr id="5" name="Text 3"/>
          <p:cNvSpPr/>
          <p:nvPr/>
        </p:nvSpPr>
        <p:spPr>
          <a:xfrm>
            <a:off x="637580" y="2348865"/>
            <a:ext cx="6455450" cy="2914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250"/>
              </a:lnSpc>
              <a:buSzPct val="100000"/>
              <a:buChar char="•"/>
            </a:pPr>
            <a:r>
              <a:rPr lang="en-US" sz="1400" dirty="0">
                <a:solidFill>
                  <a:srgbClr val="DCD7E5"/>
                </a:solidFill>
                <a:latin typeface="Heebo Light" pitchFamily="34" charset="0"/>
                <a:ea typeface="Heebo Light" pitchFamily="34" charset="-122"/>
                <a:cs typeface="Heebo Light" pitchFamily="34" charset="-120"/>
              </a:rPr>
              <a:t>Uses erasure coding for efficiency</a:t>
            </a:r>
            <a:endParaRPr lang="en-US" sz="1400" dirty="0"/>
          </a:p>
        </p:txBody>
      </p:sp>
      <p:sp>
        <p:nvSpPr>
          <p:cNvPr id="6" name="Text 4"/>
          <p:cNvSpPr/>
          <p:nvPr/>
        </p:nvSpPr>
        <p:spPr>
          <a:xfrm>
            <a:off x="637580" y="2704028"/>
            <a:ext cx="6455450" cy="2914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250"/>
              </a:lnSpc>
              <a:buSzPct val="100000"/>
              <a:buChar char="•"/>
            </a:pPr>
            <a:r>
              <a:rPr lang="en-US" sz="1400" dirty="0">
                <a:solidFill>
                  <a:srgbClr val="DCD7E5"/>
                </a:solidFill>
                <a:latin typeface="Heebo Light" pitchFamily="34" charset="0"/>
                <a:ea typeface="Heebo Light" pitchFamily="34" charset="-122"/>
                <a:cs typeface="Heebo Light" pitchFamily="34" charset="-120"/>
              </a:rPr>
              <a:t>Ensures all honest nodes receive same message</a:t>
            </a:r>
            <a:endParaRPr lang="en-US" sz="1400" dirty="0"/>
          </a:p>
        </p:txBody>
      </p:sp>
      <p:sp>
        <p:nvSpPr>
          <p:cNvPr id="7" name="Text 5"/>
          <p:cNvSpPr/>
          <p:nvPr/>
        </p:nvSpPr>
        <p:spPr>
          <a:xfrm>
            <a:off x="7544991" y="1526858"/>
            <a:ext cx="2644140" cy="2846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750" dirty="0">
                <a:solidFill>
                  <a:srgbClr val="F2F0F4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Binary Agreement (BA)</a:t>
            </a:r>
            <a:endParaRPr lang="en-US" sz="1750" dirty="0"/>
          </a:p>
        </p:txBody>
      </p:sp>
      <p:sp>
        <p:nvSpPr>
          <p:cNvPr id="8" name="Text 6"/>
          <p:cNvSpPr/>
          <p:nvPr/>
        </p:nvSpPr>
        <p:spPr>
          <a:xfrm>
            <a:off x="7544991" y="1993702"/>
            <a:ext cx="6455450" cy="2914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250"/>
              </a:lnSpc>
              <a:buSzPct val="100000"/>
              <a:buChar char="•"/>
            </a:pPr>
            <a:r>
              <a:rPr lang="en-US" sz="1400" dirty="0">
                <a:solidFill>
                  <a:srgbClr val="DCD7E5"/>
                </a:solidFill>
                <a:latin typeface="Heebo Light" pitchFamily="34" charset="0"/>
                <a:ea typeface="Heebo Light" pitchFamily="34" charset="-122"/>
                <a:cs typeface="Heebo Light" pitchFamily="34" charset="-120"/>
              </a:rPr>
              <a:t>Achieves consensus on binary values</a:t>
            </a:r>
            <a:endParaRPr lang="en-US" sz="1400" dirty="0"/>
          </a:p>
        </p:txBody>
      </p:sp>
      <p:sp>
        <p:nvSpPr>
          <p:cNvPr id="9" name="Text 7"/>
          <p:cNvSpPr/>
          <p:nvPr/>
        </p:nvSpPr>
        <p:spPr>
          <a:xfrm>
            <a:off x="7544991" y="2348865"/>
            <a:ext cx="6455450" cy="2914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250"/>
              </a:lnSpc>
              <a:buSzPct val="100000"/>
              <a:buChar char="•"/>
            </a:pPr>
            <a:r>
              <a:rPr lang="en-US" sz="1400" dirty="0">
                <a:solidFill>
                  <a:srgbClr val="DCD7E5"/>
                </a:solidFill>
                <a:latin typeface="Heebo Light" pitchFamily="34" charset="0"/>
                <a:ea typeface="Heebo Light" pitchFamily="34" charset="-122"/>
                <a:cs typeface="Heebo Light" pitchFamily="34" charset="-120"/>
              </a:rPr>
              <a:t>Utilizes common coin techniques</a:t>
            </a:r>
            <a:endParaRPr lang="en-US" sz="1400" dirty="0"/>
          </a:p>
        </p:txBody>
      </p:sp>
      <p:sp>
        <p:nvSpPr>
          <p:cNvPr id="10" name="Text 8"/>
          <p:cNvSpPr/>
          <p:nvPr/>
        </p:nvSpPr>
        <p:spPr>
          <a:xfrm>
            <a:off x="637580" y="3428048"/>
            <a:ext cx="1625560" cy="2914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endParaRPr lang="en-US" sz="1400" dirty="0"/>
          </a:p>
        </p:txBody>
      </p:sp>
      <p:pic>
        <p:nvPicPr>
          <p:cNvPr id="11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7839" y="3469005"/>
            <a:ext cx="7309842" cy="4053364"/>
          </a:xfrm>
          <a:prstGeom prst="rect">
            <a:avLst/>
          </a:prstGeom>
        </p:spPr>
      </p:pic>
      <p:sp>
        <p:nvSpPr>
          <p:cNvPr id="12" name="Text 9"/>
          <p:cNvSpPr/>
          <p:nvPr/>
        </p:nvSpPr>
        <p:spPr>
          <a:xfrm>
            <a:off x="12382381" y="3428048"/>
            <a:ext cx="1625560" cy="2914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endParaRPr lang="en-US" sz="1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C024FD5-CF00-8C78-0B1B-97FE1527D6D7}"/>
              </a:ext>
            </a:extLst>
          </p:cNvPr>
          <p:cNvSpPr txBox="1"/>
          <p:nvPr/>
        </p:nvSpPr>
        <p:spPr>
          <a:xfrm>
            <a:off x="14044067" y="7542363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chemeClr val="bg1"/>
                </a:solidFill>
              </a:rPr>
              <a:t>10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549003"/>
            <a:ext cx="9404509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F2F0F4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Threshold Encryption Integration</a:t>
            </a:r>
            <a:endParaRPr lang="en-US" sz="44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790" y="2597944"/>
            <a:ext cx="1134070" cy="1360884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2268022" y="282475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DCD7E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Encryption</a:t>
            </a:r>
            <a:endParaRPr lang="en-US" sz="2200" dirty="0"/>
          </a:p>
        </p:txBody>
      </p:sp>
      <p:sp>
        <p:nvSpPr>
          <p:cNvPr id="5" name="Text 2"/>
          <p:cNvSpPr/>
          <p:nvPr/>
        </p:nvSpPr>
        <p:spPr>
          <a:xfrm>
            <a:off x="2268022" y="3315176"/>
            <a:ext cx="1156858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DCD7E5"/>
                </a:solidFill>
                <a:latin typeface="Heebo Light" pitchFamily="34" charset="0"/>
                <a:ea typeface="Heebo Light" pitchFamily="34" charset="-122"/>
                <a:cs typeface="Heebo Light" pitchFamily="34" charset="-120"/>
              </a:rPr>
              <a:t>Encrypting proposals to prevent adversarial censorship</a:t>
            </a:r>
            <a:endParaRPr lang="en-US" sz="1750" dirty="0"/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790" y="3958828"/>
            <a:ext cx="1134070" cy="1360884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2268022" y="418564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DCD7E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Decryption</a:t>
            </a:r>
            <a:endParaRPr lang="en-US" sz="2200" dirty="0"/>
          </a:p>
        </p:txBody>
      </p:sp>
      <p:sp>
        <p:nvSpPr>
          <p:cNvPr id="8" name="Text 4"/>
          <p:cNvSpPr/>
          <p:nvPr/>
        </p:nvSpPr>
        <p:spPr>
          <a:xfrm>
            <a:off x="2268022" y="4676061"/>
            <a:ext cx="1156858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DCD7E5"/>
                </a:solidFill>
                <a:latin typeface="Heebo Light" pitchFamily="34" charset="0"/>
                <a:ea typeface="Heebo Light" pitchFamily="34" charset="-122"/>
                <a:cs typeface="Heebo Light" pitchFamily="34" charset="-120"/>
              </a:rPr>
              <a:t>At least f+1 shares combined to reveal transaction batches</a:t>
            </a:r>
            <a:endParaRPr lang="en-US" sz="1750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3790" y="5319713"/>
            <a:ext cx="1134070" cy="1360884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2268022" y="554652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DCD7E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Ensuring</a:t>
            </a:r>
            <a:endParaRPr lang="en-US" sz="2200" dirty="0"/>
          </a:p>
        </p:txBody>
      </p:sp>
      <p:sp>
        <p:nvSpPr>
          <p:cNvPr id="11" name="Text 6"/>
          <p:cNvSpPr/>
          <p:nvPr/>
        </p:nvSpPr>
        <p:spPr>
          <a:xfrm>
            <a:off x="2268022" y="6036945"/>
            <a:ext cx="1156858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DCD7E5"/>
                </a:solidFill>
                <a:latin typeface="Heebo Light" pitchFamily="34" charset="0"/>
                <a:ea typeface="Heebo Light" pitchFamily="34" charset="-122"/>
                <a:cs typeface="Heebo Light" pitchFamily="34" charset="-120"/>
              </a:rPr>
              <a:t>Ensures proposals are fixed before adversaries can interfere</a:t>
            </a:r>
            <a:endParaRPr lang="en-US" sz="175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5A6195C-D6AE-1A67-5523-780BA97D7FC5}"/>
              </a:ext>
            </a:extLst>
          </p:cNvPr>
          <p:cNvSpPr txBox="1"/>
          <p:nvPr/>
        </p:nvSpPr>
        <p:spPr>
          <a:xfrm>
            <a:off x="14044067" y="7542363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chemeClr val="bg1"/>
                </a:solidFill>
              </a:rPr>
              <a:t>11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623542"/>
            <a:ext cx="6748701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F2F0F4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Implementation Details</a:t>
            </a:r>
            <a:endParaRPr lang="en-US" sz="44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790" y="3712131"/>
            <a:ext cx="566976" cy="566976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1587579" y="3672483"/>
            <a:ext cx="2211705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DCD7E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Python with gevent</a:t>
            </a:r>
            <a:endParaRPr lang="en-US" sz="2200" dirty="0"/>
          </a:p>
        </p:txBody>
      </p:sp>
      <p:sp>
        <p:nvSpPr>
          <p:cNvPr id="5" name="Text 2"/>
          <p:cNvSpPr/>
          <p:nvPr/>
        </p:nvSpPr>
        <p:spPr>
          <a:xfrm>
            <a:off x="1587579" y="4517231"/>
            <a:ext cx="2211705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DCD7E5"/>
                </a:solidFill>
                <a:latin typeface="Heebo Light" pitchFamily="34" charset="0"/>
                <a:ea typeface="Heebo Light" pitchFamily="34" charset="-122"/>
                <a:cs typeface="Heebo Light" pitchFamily="34" charset="-120"/>
              </a:rPr>
              <a:t>Concurrency library for asynchronous operations</a:t>
            </a:r>
            <a:endParaRPr lang="en-US" sz="1750" dirty="0"/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9446" y="3712131"/>
            <a:ext cx="566976" cy="566976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4933236" y="3672483"/>
            <a:ext cx="2211824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DCD7E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Cryptographic Libraries</a:t>
            </a:r>
            <a:endParaRPr lang="en-US" sz="2200" dirty="0"/>
          </a:p>
        </p:txBody>
      </p:sp>
      <p:sp>
        <p:nvSpPr>
          <p:cNvPr id="8" name="Text 4"/>
          <p:cNvSpPr/>
          <p:nvPr/>
        </p:nvSpPr>
        <p:spPr>
          <a:xfrm>
            <a:off x="4933236" y="4517231"/>
            <a:ext cx="2211824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DCD7E5"/>
                </a:solidFill>
                <a:latin typeface="Heebo Light" pitchFamily="34" charset="0"/>
                <a:ea typeface="Heebo Light" pitchFamily="34" charset="-122"/>
                <a:cs typeface="Heebo Light" pitchFamily="34" charset="-120"/>
              </a:rPr>
              <a:t>Charm and PBC for threshold encryption/signatures</a:t>
            </a:r>
            <a:endParaRPr lang="en-US" sz="1750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85221" y="3712131"/>
            <a:ext cx="566976" cy="566976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8279011" y="3672483"/>
            <a:ext cx="2211824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DCD7E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Erasure Coding</a:t>
            </a:r>
            <a:endParaRPr lang="en-US" sz="2200" dirty="0"/>
          </a:p>
        </p:txBody>
      </p:sp>
      <p:sp>
        <p:nvSpPr>
          <p:cNvPr id="11" name="Text 6"/>
          <p:cNvSpPr/>
          <p:nvPr/>
        </p:nvSpPr>
        <p:spPr>
          <a:xfrm>
            <a:off x="8279011" y="4162901"/>
            <a:ext cx="2211824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DCD7E5"/>
                </a:solidFill>
                <a:latin typeface="Heebo Light" pitchFamily="34" charset="0"/>
                <a:ea typeface="Heebo Light" pitchFamily="34" charset="-122"/>
                <a:cs typeface="Heebo Light" pitchFamily="34" charset="-120"/>
              </a:rPr>
              <a:t>zfec library for efficient Reed-Solomon codes</a:t>
            </a:r>
            <a:endParaRPr lang="en-US" sz="1750" dirty="0"/>
          </a:p>
        </p:txBody>
      </p:sp>
      <p:pic>
        <p:nvPicPr>
          <p:cNvPr id="12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30997" y="3712131"/>
            <a:ext cx="566976" cy="566976"/>
          </a:xfrm>
          <a:prstGeom prst="rect">
            <a:avLst/>
          </a:prstGeom>
        </p:spPr>
      </p:pic>
      <p:sp>
        <p:nvSpPr>
          <p:cNvPr id="13" name="Text 7"/>
          <p:cNvSpPr/>
          <p:nvPr/>
        </p:nvSpPr>
        <p:spPr>
          <a:xfrm>
            <a:off x="11624786" y="3672483"/>
            <a:ext cx="2211824" cy="4535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550"/>
              </a:lnSpc>
              <a:buNone/>
            </a:pPr>
            <a:r>
              <a:rPr lang="en-US" sz="2200" dirty="0">
                <a:solidFill>
                  <a:srgbClr val="DCD7E5"/>
                </a:solidFill>
                <a:latin typeface="Heebo Light" pitchFamily="34" charset="0"/>
                <a:ea typeface="Heebo Light" pitchFamily="34" charset="-122"/>
                <a:cs typeface="Heebo Light" pitchFamily="34" charset="-120"/>
              </a:rPr>
              <a:t>Communication</a:t>
            </a:r>
            <a:endParaRPr lang="en-US" sz="2200" dirty="0"/>
          </a:p>
        </p:txBody>
      </p:sp>
      <p:sp>
        <p:nvSpPr>
          <p:cNvPr id="14" name="Text 8"/>
          <p:cNvSpPr/>
          <p:nvPr/>
        </p:nvSpPr>
        <p:spPr>
          <a:xfrm>
            <a:off x="11624786" y="4262080"/>
            <a:ext cx="2211824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DCD7E5"/>
                </a:solidFill>
                <a:latin typeface="Heebo Light" pitchFamily="34" charset="0"/>
                <a:ea typeface="Heebo Light" pitchFamily="34" charset="-122"/>
                <a:cs typeface="Heebo Light" pitchFamily="34" charset="-120"/>
              </a:rPr>
              <a:t>TCP with TLS recommended for production</a:t>
            </a:r>
            <a:endParaRPr lang="en-US" sz="175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A6949FE-AAB2-A9C1-AC13-846766F98B45}"/>
              </a:ext>
            </a:extLst>
          </p:cNvPr>
          <p:cNvSpPr txBox="1"/>
          <p:nvPr/>
        </p:nvSpPr>
        <p:spPr>
          <a:xfrm>
            <a:off x="14044067" y="7542363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chemeClr val="bg1"/>
                </a:solidFill>
              </a:rPr>
              <a:t>12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1033105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F2F0F4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Evaluation Setup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793790" y="2337197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31136C"/>
          </a:solidFill>
          <a:ln w="7620">
            <a:solidFill>
              <a:srgbClr val="4A2C85"/>
            </a:solidFill>
            <a:prstDash val="solid"/>
          </a:ln>
        </p:spPr>
        <p:txBody>
          <a:bodyPr/>
          <a:lstStyle/>
          <a:p>
            <a:endParaRPr lang="en-CA"/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8860" y="2379702"/>
            <a:ext cx="340162" cy="425291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1530906" y="2337197"/>
            <a:ext cx="3658672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DCD7E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Amazon EC2 Deployment</a:t>
            </a:r>
            <a:endParaRPr lang="en-US" sz="2200" dirty="0"/>
          </a:p>
        </p:txBody>
      </p:sp>
      <p:sp>
        <p:nvSpPr>
          <p:cNvPr id="7" name="Text 3"/>
          <p:cNvSpPr/>
          <p:nvPr/>
        </p:nvSpPr>
        <p:spPr>
          <a:xfrm>
            <a:off x="1530906" y="2827615"/>
            <a:ext cx="681930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DCD7E5"/>
                </a:solidFill>
                <a:latin typeface="Heebo Light" pitchFamily="34" charset="0"/>
                <a:ea typeface="Heebo Light" pitchFamily="34" charset="-122"/>
                <a:cs typeface="Heebo Light" pitchFamily="34" charset="-120"/>
              </a:rPr>
              <a:t>Nodes distributed across 5 continents for realistic testing</a:t>
            </a:r>
            <a:endParaRPr lang="en-US" sz="1750" dirty="0"/>
          </a:p>
        </p:txBody>
      </p:sp>
      <p:sp>
        <p:nvSpPr>
          <p:cNvPr id="8" name="Shape 4"/>
          <p:cNvSpPr/>
          <p:nvPr/>
        </p:nvSpPr>
        <p:spPr>
          <a:xfrm>
            <a:off x="793790" y="3672483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31136C"/>
          </a:solidFill>
          <a:ln w="7620">
            <a:solidFill>
              <a:srgbClr val="4A2C85"/>
            </a:solidFill>
            <a:prstDash val="solid"/>
          </a:ln>
        </p:spPr>
        <p:txBody>
          <a:bodyPr/>
          <a:lstStyle/>
          <a:p>
            <a:endParaRPr lang="en-CA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8860" y="3714988"/>
            <a:ext cx="340162" cy="425291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1530906" y="3672483"/>
            <a:ext cx="2837378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DCD7E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Tor Network Testing</a:t>
            </a:r>
            <a:endParaRPr lang="en-US" sz="2200" dirty="0"/>
          </a:p>
        </p:txBody>
      </p:sp>
      <p:sp>
        <p:nvSpPr>
          <p:cNvPr id="11" name="Text 6"/>
          <p:cNvSpPr/>
          <p:nvPr/>
        </p:nvSpPr>
        <p:spPr>
          <a:xfrm>
            <a:off x="1530906" y="4162901"/>
            <a:ext cx="681930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DCD7E5"/>
                </a:solidFill>
                <a:latin typeface="Heebo Light" pitchFamily="34" charset="0"/>
                <a:ea typeface="Heebo Light" pitchFamily="34" charset="-122"/>
                <a:cs typeface="Heebo Light" pitchFamily="34" charset="-120"/>
              </a:rPr>
              <a:t>Evaluation in highly adversarial network conditions</a:t>
            </a:r>
            <a:endParaRPr lang="en-US" sz="1750" dirty="0"/>
          </a:p>
        </p:txBody>
      </p:sp>
      <p:sp>
        <p:nvSpPr>
          <p:cNvPr id="12" name="Shape 7"/>
          <p:cNvSpPr/>
          <p:nvPr/>
        </p:nvSpPr>
        <p:spPr>
          <a:xfrm>
            <a:off x="793790" y="5007769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31136C"/>
          </a:solidFill>
          <a:ln w="7620">
            <a:solidFill>
              <a:srgbClr val="4A2C85"/>
            </a:solidFill>
            <a:prstDash val="solid"/>
          </a:ln>
        </p:spPr>
        <p:txBody>
          <a:bodyPr/>
          <a:lstStyle/>
          <a:p>
            <a:endParaRPr lang="en-CA"/>
          </a:p>
        </p:txBody>
      </p:sp>
      <p:pic>
        <p:nvPicPr>
          <p:cNvPr id="13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8860" y="5050274"/>
            <a:ext cx="340162" cy="425291"/>
          </a:xfrm>
          <a:prstGeom prst="rect">
            <a:avLst/>
          </a:prstGeom>
        </p:spPr>
      </p:pic>
      <p:sp>
        <p:nvSpPr>
          <p:cNvPr id="14" name="Text 8"/>
          <p:cNvSpPr/>
          <p:nvPr/>
        </p:nvSpPr>
        <p:spPr>
          <a:xfrm>
            <a:off x="1530906" y="5007769"/>
            <a:ext cx="3664029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DCD7E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Configuration Parameters</a:t>
            </a:r>
            <a:endParaRPr lang="en-US" sz="2200" dirty="0"/>
          </a:p>
        </p:txBody>
      </p:sp>
      <p:sp>
        <p:nvSpPr>
          <p:cNvPr id="15" name="Text 9"/>
          <p:cNvSpPr/>
          <p:nvPr/>
        </p:nvSpPr>
        <p:spPr>
          <a:xfrm>
            <a:off x="1530906" y="5498187"/>
            <a:ext cx="681930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DCD7E5"/>
                </a:solidFill>
                <a:latin typeface="Heebo Light" pitchFamily="34" charset="0"/>
                <a:ea typeface="Heebo Light" pitchFamily="34" charset="-122"/>
                <a:cs typeface="Heebo Light" pitchFamily="34" charset="-120"/>
              </a:rPr>
              <a:t>N nodes (N = 4f), varying batch sizes for comprehensive analysis</a:t>
            </a:r>
            <a:endParaRPr lang="en-US" sz="1750" dirty="0"/>
          </a:p>
        </p:txBody>
      </p:sp>
      <p:sp>
        <p:nvSpPr>
          <p:cNvPr id="16" name="Shape 10"/>
          <p:cNvSpPr/>
          <p:nvPr/>
        </p:nvSpPr>
        <p:spPr>
          <a:xfrm>
            <a:off x="793790" y="6343055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31136C"/>
          </a:solidFill>
          <a:ln w="7620">
            <a:solidFill>
              <a:srgbClr val="4A2C85"/>
            </a:solidFill>
            <a:prstDash val="solid"/>
          </a:ln>
        </p:spPr>
        <p:txBody>
          <a:bodyPr/>
          <a:lstStyle/>
          <a:p>
            <a:endParaRPr lang="en-CA"/>
          </a:p>
        </p:txBody>
      </p:sp>
      <p:pic>
        <p:nvPicPr>
          <p:cNvPr id="17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8860" y="6385560"/>
            <a:ext cx="340162" cy="425291"/>
          </a:xfrm>
          <a:prstGeom prst="rect">
            <a:avLst/>
          </a:prstGeom>
        </p:spPr>
      </p:pic>
      <p:sp>
        <p:nvSpPr>
          <p:cNvPr id="18" name="Text 11"/>
          <p:cNvSpPr/>
          <p:nvPr/>
        </p:nvSpPr>
        <p:spPr>
          <a:xfrm>
            <a:off x="1530906" y="634305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DCD7E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Key Metrics</a:t>
            </a:r>
            <a:endParaRPr lang="en-US" sz="2200" dirty="0"/>
          </a:p>
        </p:txBody>
      </p:sp>
      <p:sp>
        <p:nvSpPr>
          <p:cNvPr id="19" name="Text 12"/>
          <p:cNvSpPr/>
          <p:nvPr/>
        </p:nvSpPr>
        <p:spPr>
          <a:xfrm>
            <a:off x="1530906" y="6833473"/>
            <a:ext cx="681930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DCD7E5"/>
                </a:solidFill>
                <a:latin typeface="Heebo Light" pitchFamily="34" charset="0"/>
                <a:ea typeface="Heebo Light" pitchFamily="34" charset="-122"/>
                <a:cs typeface="Heebo Light" pitchFamily="34" charset="-120"/>
              </a:rPr>
              <a:t>Throughput (tx/sec), latency, communication overhead</a:t>
            </a:r>
            <a:endParaRPr lang="en-US" sz="175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5DB47D0-B7AF-C280-0BE0-5698614F2E4D}"/>
              </a:ext>
            </a:extLst>
          </p:cNvPr>
          <p:cNvSpPr txBox="1"/>
          <p:nvPr/>
        </p:nvSpPr>
        <p:spPr>
          <a:xfrm>
            <a:off x="14044067" y="7542363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chemeClr val="bg1"/>
                </a:solidFill>
              </a:rPr>
              <a:t>13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64012" y="521732"/>
            <a:ext cx="8313420" cy="59293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650"/>
              </a:lnSpc>
              <a:buNone/>
            </a:pPr>
            <a:r>
              <a:rPr lang="en-US" sz="3700" dirty="0">
                <a:solidFill>
                  <a:srgbClr val="F2F0F4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Performance Results – Throughput</a:t>
            </a:r>
            <a:endParaRPr lang="en-US" sz="3700" dirty="0"/>
          </a:p>
        </p:txBody>
      </p:sp>
      <p:sp>
        <p:nvSpPr>
          <p:cNvPr id="3" name="Text 1"/>
          <p:cNvSpPr/>
          <p:nvPr/>
        </p:nvSpPr>
        <p:spPr>
          <a:xfrm>
            <a:off x="664012" y="1493996"/>
            <a:ext cx="4244340" cy="62615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4900"/>
              </a:lnSpc>
              <a:buNone/>
            </a:pPr>
            <a:r>
              <a:rPr lang="en-US" sz="4900" dirty="0">
                <a:solidFill>
                  <a:srgbClr val="DCD7E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20,000+</a:t>
            </a:r>
            <a:endParaRPr lang="en-US" sz="4900" dirty="0"/>
          </a:p>
        </p:txBody>
      </p:sp>
      <p:sp>
        <p:nvSpPr>
          <p:cNvPr id="4" name="Text 2"/>
          <p:cNvSpPr/>
          <p:nvPr/>
        </p:nvSpPr>
        <p:spPr>
          <a:xfrm>
            <a:off x="1600200" y="2357199"/>
            <a:ext cx="2371844" cy="29646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00"/>
              </a:lnSpc>
              <a:buNone/>
            </a:pPr>
            <a:r>
              <a:rPr lang="en-US" sz="1850" dirty="0">
                <a:solidFill>
                  <a:srgbClr val="DCD7E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Transactions/sec</a:t>
            </a:r>
            <a:endParaRPr lang="en-US" sz="1850" dirty="0"/>
          </a:p>
        </p:txBody>
      </p:sp>
      <p:sp>
        <p:nvSpPr>
          <p:cNvPr id="5" name="Text 3"/>
          <p:cNvSpPr/>
          <p:nvPr/>
        </p:nvSpPr>
        <p:spPr>
          <a:xfrm>
            <a:off x="664012" y="2767489"/>
            <a:ext cx="4244340" cy="3036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50"/>
              </a:lnSpc>
              <a:buNone/>
            </a:pPr>
            <a:r>
              <a:rPr lang="en-US" sz="1450" dirty="0">
                <a:solidFill>
                  <a:srgbClr val="DCD7E5"/>
                </a:solidFill>
                <a:latin typeface="Heebo Light" pitchFamily="34" charset="0"/>
                <a:ea typeface="Heebo Light" pitchFamily="34" charset="-122"/>
                <a:cs typeface="Heebo Light" pitchFamily="34" charset="-120"/>
              </a:rPr>
              <a:t>Throughput on 40-node networks</a:t>
            </a:r>
            <a:endParaRPr lang="en-US" sz="1450" dirty="0"/>
          </a:p>
        </p:txBody>
      </p:sp>
      <p:sp>
        <p:nvSpPr>
          <p:cNvPr id="6" name="Text 4"/>
          <p:cNvSpPr/>
          <p:nvPr/>
        </p:nvSpPr>
        <p:spPr>
          <a:xfrm>
            <a:off x="5192911" y="1493996"/>
            <a:ext cx="4244459" cy="62615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4900"/>
              </a:lnSpc>
              <a:buNone/>
            </a:pPr>
            <a:r>
              <a:rPr lang="en-US" sz="4900" dirty="0">
                <a:solidFill>
                  <a:srgbClr val="DCD7E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~1,500</a:t>
            </a:r>
            <a:endParaRPr lang="en-US" sz="4900" dirty="0"/>
          </a:p>
        </p:txBody>
      </p:sp>
      <p:sp>
        <p:nvSpPr>
          <p:cNvPr id="7" name="Text 5"/>
          <p:cNvSpPr/>
          <p:nvPr/>
        </p:nvSpPr>
        <p:spPr>
          <a:xfrm>
            <a:off x="6129218" y="2357199"/>
            <a:ext cx="2371844" cy="29646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00"/>
              </a:lnSpc>
              <a:buNone/>
            </a:pPr>
            <a:r>
              <a:rPr lang="en-US" sz="1850" dirty="0">
                <a:solidFill>
                  <a:srgbClr val="DCD7E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Transactions/sec</a:t>
            </a:r>
            <a:endParaRPr lang="en-US" sz="1850" dirty="0"/>
          </a:p>
        </p:txBody>
      </p:sp>
      <p:sp>
        <p:nvSpPr>
          <p:cNvPr id="8" name="Text 6"/>
          <p:cNvSpPr/>
          <p:nvPr/>
        </p:nvSpPr>
        <p:spPr>
          <a:xfrm>
            <a:off x="5192911" y="2767489"/>
            <a:ext cx="4244459" cy="3036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50"/>
              </a:lnSpc>
              <a:buNone/>
            </a:pPr>
            <a:r>
              <a:rPr lang="en-US" sz="1450" dirty="0">
                <a:solidFill>
                  <a:srgbClr val="DCD7E5"/>
                </a:solidFill>
                <a:latin typeface="Heebo Light" pitchFamily="34" charset="0"/>
                <a:ea typeface="Heebo Light" pitchFamily="34" charset="-122"/>
                <a:cs typeface="Heebo Light" pitchFamily="34" charset="-120"/>
              </a:rPr>
              <a:t>Throughput on 104-node networks</a:t>
            </a:r>
            <a:endParaRPr lang="en-US" sz="1450" dirty="0"/>
          </a:p>
        </p:txBody>
      </p:sp>
      <p:sp>
        <p:nvSpPr>
          <p:cNvPr id="9" name="Text 7"/>
          <p:cNvSpPr/>
          <p:nvPr/>
        </p:nvSpPr>
        <p:spPr>
          <a:xfrm>
            <a:off x="9721929" y="1493996"/>
            <a:ext cx="4244459" cy="62615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4900"/>
              </a:lnSpc>
              <a:buNone/>
            </a:pPr>
            <a:r>
              <a:rPr lang="en-US" sz="4900" dirty="0">
                <a:solidFill>
                  <a:srgbClr val="DCD7E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Scaling</a:t>
            </a:r>
            <a:endParaRPr lang="en-US" sz="4900" dirty="0"/>
          </a:p>
        </p:txBody>
      </p:sp>
      <p:sp>
        <p:nvSpPr>
          <p:cNvPr id="10" name="Text 8"/>
          <p:cNvSpPr/>
          <p:nvPr/>
        </p:nvSpPr>
        <p:spPr>
          <a:xfrm>
            <a:off x="10658237" y="2357199"/>
            <a:ext cx="2371844" cy="29646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00"/>
              </a:lnSpc>
              <a:buNone/>
            </a:pPr>
            <a:r>
              <a:rPr lang="en-US" sz="1850" dirty="0">
                <a:solidFill>
                  <a:srgbClr val="DCD7E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Better Scaling</a:t>
            </a:r>
            <a:endParaRPr lang="en-US" sz="1850" dirty="0"/>
          </a:p>
        </p:txBody>
      </p:sp>
      <p:sp>
        <p:nvSpPr>
          <p:cNvPr id="11" name="Text 9"/>
          <p:cNvSpPr/>
          <p:nvPr/>
        </p:nvSpPr>
        <p:spPr>
          <a:xfrm>
            <a:off x="9721929" y="2767489"/>
            <a:ext cx="4244459" cy="3036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50"/>
              </a:lnSpc>
              <a:buNone/>
            </a:pPr>
            <a:r>
              <a:rPr lang="en-US" sz="1450" dirty="0">
                <a:solidFill>
                  <a:srgbClr val="DCD7E5"/>
                </a:solidFill>
                <a:latin typeface="Heebo Light" pitchFamily="34" charset="0"/>
                <a:ea typeface="Heebo Light" pitchFamily="34" charset="-122"/>
                <a:cs typeface="Heebo Light" pitchFamily="34" charset="-120"/>
              </a:rPr>
              <a:t>More graceful degradation compared to PBFT</a:t>
            </a:r>
            <a:endParaRPr lang="en-US" sz="1450" dirty="0"/>
          </a:p>
        </p:txBody>
      </p:sp>
      <p:sp>
        <p:nvSpPr>
          <p:cNvPr id="12" name="Text 10"/>
          <p:cNvSpPr/>
          <p:nvPr/>
        </p:nvSpPr>
        <p:spPr>
          <a:xfrm>
            <a:off x="664012" y="3455194"/>
            <a:ext cx="2978348" cy="3036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endParaRPr lang="en-US" sz="1450" dirty="0"/>
          </a:p>
        </p:txBody>
      </p:sp>
      <p:pic>
        <p:nvPicPr>
          <p:cNvPr id="1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2895" y="3497818"/>
            <a:ext cx="6419731" cy="4352687"/>
          </a:xfrm>
          <a:prstGeom prst="rect">
            <a:avLst/>
          </a:prstGeom>
        </p:spPr>
      </p:pic>
      <p:sp>
        <p:nvSpPr>
          <p:cNvPr id="14" name="Text 11"/>
          <p:cNvSpPr/>
          <p:nvPr/>
        </p:nvSpPr>
        <p:spPr>
          <a:xfrm>
            <a:off x="11003161" y="3455194"/>
            <a:ext cx="2978348" cy="3036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endParaRPr lang="en-US" sz="145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AC488F3-9475-FC5E-ED91-C47E37077CDF}"/>
              </a:ext>
            </a:extLst>
          </p:cNvPr>
          <p:cNvSpPr txBox="1"/>
          <p:nvPr/>
        </p:nvSpPr>
        <p:spPr>
          <a:xfrm>
            <a:off x="14044067" y="7542363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chemeClr val="bg1"/>
                </a:solidFill>
              </a:rPr>
              <a:t>14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68523" y="448270"/>
            <a:ext cx="6262092" cy="5075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950"/>
              </a:lnSpc>
              <a:buNone/>
            </a:pPr>
            <a:r>
              <a:rPr lang="en-US" sz="3150" dirty="0">
                <a:solidFill>
                  <a:srgbClr val="F2F0F4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Performance Results – Latency</a:t>
            </a:r>
            <a:endParaRPr lang="en-US" sz="3150" dirty="0"/>
          </a:p>
        </p:txBody>
      </p:sp>
      <p:sp>
        <p:nvSpPr>
          <p:cNvPr id="3" name="Shape 1"/>
          <p:cNvSpPr/>
          <p:nvPr/>
        </p:nvSpPr>
        <p:spPr>
          <a:xfrm>
            <a:off x="568523" y="1463516"/>
            <a:ext cx="365522" cy="365522"/>
          </a:xfrm>
          <a:prstGeom prst="roundRect">
            <a:avLst>
              <a:gd name="adj" fmla="val 18668"/>
            </a:avLst>
          </a:prstGeom>
          <a:solidFill>
            <a:srgbClr val="31136C"/>
          </a:solidFill>
          <a:ln w="7620">
            <a:solidFill>
              <a:srgbClr val="4A2C85"/>
            </a:solidFill>
            <a:prstDash val="solid"/>
          </a:ln>
        </p:spPr>
        <p:txBody>
          <a:bodyPr/>
          <a:lstStyle/>
          <a:p>
            <a:endParaRPr lang="en-CA"/>
          </a:p>
        </p:txBody>
      </p:sp>
      <p:sp>
        <p:nvSpPr>
          <p:cNvPr id="4" name="Text 2"/>
          <p:cNvSpPr/>
          <p:nvPr/>
        </p:nvSpPr>
        <p:spPr>
          <a:xfrm>
            <a:off x="629483" y="1493996"/>
            <a:ext cx="243602" cy="3045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900"/>
              </a:lnSpc>
              <a:buNone/>
            </a:pPr>
            <a:r>
              <a:rPr lang="en-US" sz="1900" dirty="0">
                <a:solidFill>
                  <a:srgbClr val="DCD7E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1</a:t>
            </a:r>
            <a:endParaRPr lang="en-US" sz="1900" dirty="0"/>
          </a:p>
        </p:txBody>
      </p:sp>
      <p:sp>
        <p:nvSpPr>
          <p:cNvPr id="5" name="Text 3"/>
          <p:cNvSpPr/>
          <p:nvPr/>
        </p:nvSpPr>
        <p:spPr>
          <a:xfrm>
            <a:off x="1096447" y="1463516"/>
            <a:ext cx="12965430" cy="32492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550" dirty="0">
                <a:solidFill>
                  <a:srgbClr val="DCD7E5"/>
                </a:solidFill>
                <a:latin typeface="Heebo Light" pitchFamily="34" charset="0"/>
                <a:ea typeface="Heebo Light" pitchFamily="34" charset="-122"/>
                <a:cs typeface="Heebo Light" pitchFamily="34" charset="-120"/>
              </a:rPr>
              <a:t>Latency increases with network size due to the Binary Agreement phase</a:t>
            </a:r>
            <a:endParaRPr lang="en-US" sz="1550" dirty="0"/>
          </a:p>
        </p:txBody>
      </p:sp>
      <p:sp>
        <p:nvSpPr>
          <p:cNvPr id="6" name="Shape 4"/>
          <p:cNvSpPr/>
          <p:nvPr/>
        </p:nvSpPr>
        <p:spPr>
          <a:xfrm>
            <a:off x="568523" y="2356961"/>
            <a:ext cx="365522" cy="365522"/>
          </a:xfrm>
          <a:prstGeom prst="roundRect">
            <a:avLst>
              <a:gd name="adj" fmla="val 18668"/>
            </a:avLst>
          </a:prstGeom>
          <a:solidFill>
            <a:srgbClr val="31136C"/>
          </a:solidFill>
          <a:ln w="7620">
            <a:solidFill>
              <a:srgbClr val="4A2C85"/>
            </a:solidFill>
            <a:prstDash val="solid"/>
          </a:ln>
        </p:spPr>
        <p:txBody>
          <a:bodyPr/>
          <a:lstStyle/>
          <a:p>
            <a:endParaRPr lang="en-CA"/>
          </a:p>
        </p:txBody>
      </p:sp>
      <p:sp>
        <p:nvSpPr>
          <p:cNvPr id="7" name="Text 5"/>
          <p:cNvSpPr/>
          <p:nvPr/>
        </p:nvSpPr>
        <p:spPr>
          <a:xfrm>
            <a:off x="629483" y="2387441"/>
            <a:ext cx="243602" cy="3045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900"/>
              </a:lnSpc>
              <a:buNone/>
            </a:pPr>
            <a:r>
              <a:rPr lang="en-US" sz="1900" dirty="0">
                <a:solidFill>
                  <a:srgbClr val="DCD7E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2</a:t>
            </a:r>
            <a:endParaRPr lang="en-US" sz="1900" dirty="0"/>
          </a:p>
        </p:txBody>
      </p:sp>
      <p:sp>
        <p:nvSpPr>
          <p:cNvPr id="8" name="Text 6"/>
          <p:cNvSpPr/>
          <p:nvPr/>
        </p:nvSpPr>
        <p:spPr>
          <a:xfrm>
            <a:off x="1096447" y="2356961"/>
            <a:ext cx="12965430" cy="32492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550" dirty="0">
                <a:solidFill>
                  <a:srgbClr val="DCD7E5"/>
                </a:solidFill>
                <a:latin typeface="Heebo Light" pitchFamily="34" charset="0"/>
                <a:ea typeface="Heebo Light" pitchFamily="34" charset="-122"/>
                <a:cs typeface="Heebo Light" pitchFamily="34" charset="-120"/>
              </a:rPr>
              <a:t>Trade-off: Higher batch sizes reduce per-transaction cost but may increase delay</a:t>
            </a:r>
            <a:endParaRPr lang="en-US" sz="1550" dirty="0"/>
          </a:p>
        </p:txBody>
      </p:sp>
      <p:sp>
        <p:nvSpPr>
          <p:cNvPr id="9" name="Shape 7"/>
          <p:cNvSpPr/>
          <p:nvPr/>
        </p:nvSpPr>
        <p:spPr>
          <a:xfrm>
            <a:off x="568523" y="3250406"/>
            <a:ext cx="365522" cy="365522"/>
          </a:xfrm>
          <a:prstGeom prst="roundRect">
            <a:avLst>
              <a:gd name="adj" fmla="val 18668"/>
            </a:avLst>
          </a:prstGeom>
          <a:solidFill>
            <a:srgbClr val="31136C"/>
          </a:solidFill>
          <a:ln w="7620">
            <a:solidFill>
              <a:srgbClr val="4A2C85"/>
            </a:solidFill>
            <a:prstDash val="solid"/>
          </a:ln>
        </p:spPr>
        <p:txBody>
          <a:bodyPr/>
          <a:lstStyle/>
          <a:p>
            <a:endParaRPr lang="en-CA"/>
          </a:p>
        </p:txBody>
      </p:sp>
      <p:sp>
        <p:nvSpPr>
          <p:cNvPr id="10" name="Text 8"/>
          <p:cNvSpPr/>
          <p:nvPr/>
        </p:nvSpPr>
        <p:spPr>
          <a:xfrm>
            <a:off x="629483" y="3280886"/>
            <a:ext cx="243602" cy="3045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900"/>
              </a:lnSpc>
              <a:buNone/>
            </a:pPr>
            <a:r>
              <a:rPr lang="en-US" sz="1900" dirty="0">
                <a:solidFill>
                  <a:srgbClr val="DCD7E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3</a:t>
            </a:r>
            <a:endParaRPr lang="en-US" sz="1900" dirty="0"/>
          </a:p>
        </p:txBody>
      </p:sp>
      <p:sp>
        <p:nvSpPr>
          <p:cNvPr id="11" name="Text 9"/>
          <p:cNvSpPr/>
          <p:nvPr/>
        </p:nvSpPr>
        <p:spPr>
          <a:xfrm>
            <a:off x="1096447" y="3250406"/>
            <a:ext cx="12965430" cy="32492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550" dirty="0">
                <a:solidFill>
                  <a:srgbClr val="DCD7E5"/>
                </a:solidFill>
                <a:latin typeface="Heebo Light" pitchFamily="34" charset="0"/>
                <a:ea typeface="Heebo Light" pitchFamily="34" charset="-122"/>
                <a:cs typeface="Heebo Light" pitchFamily="34" charset="-120"/>
              </a:rPr>
              <a:t>Consistent progress despite network adversities</a:t>
            </a:r>
            <a:endParaRPr lang="en-US" sz="1550" dirty="0"/>
          </a:p>
        </p:txBody>
      </p:sp>
      <p:pic>
        <p:nvPicPr>
          <p:cNvPr id="1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8829" y="3981450"/>
            <a:ext cx="4792742" cy="3357086"/>
          </a:xfrm>
          <a:prstGeom prst="rect">
            <a:avLst/>
          </a:prstGeom>
        </p:spPr>
      </p:pic>
      <p:sp>
        <p:nvSpPr>
          <p:cNvPr id="13" name="Text 10"/>
          <p:cNvSpPr/>
          <p:nvPr/>
        </p:nvSpPr>
        <p:spPr>
          <a:xfrm>
            <a:off x="568523" y="7521297"/>
            <a:ext cx="13493353" cy="26003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endParaRPr lang="en-US" sz="125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0CCD20D-C38E-2F5B-D83A-87BF493787CC}"/>
              </a:ext>
            </a:extLst>
          </p:cNvPr>
          <p:cNvSpPr txBox="1"/>
          <p:nvPr/>
        </p:nvSpPr>
        <p:spPr>
          <a:xfrm>
            <a:off x="14044067" y="7542363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chemeClr val="bg1"/>
                </a:solidFill>
              </a:rPr>
              <a:t>15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95313" y="468035"/>
            <a:ext cx="9771817" cy="53161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150"/>
              </a:lnSpc>
              <a:buNone/>
            </a:pPr>
            <a:r>
              <a:rPr lang="en-US" sz="3300" dirty="0">
                <a:solidFill>
                  <a:srgbClr val="F2F0F4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Performance Results – Comparison with PBFT</a:t>
            </a:r>
            <a:endParaRPr lang="en-US" sz="3300" dirty="0"/>
          </a:p>
        </p:txBody>
      </p:sp>
      <p:sp>
        <p:nvSpPr>
          <p:cNvPr id="3" name="Shape 1"/>
          <p:cNvSpPr/>
          <p:nvPr/>
        </p:nvSpPr>
        <p:spPr>
          <a:xfrm>
            <a:off x="595313" y="1531144"/>
            <a:ext cx="382667" cy="382667"/>
          </a:xfrm>
          <a:prstGeom prst="roundRect">
            <a:avLst>
              <a:gd name="adj" fmla="val 18672"/>
            </a:avLst>
          </a:prstGeom>
          <a:solidFill>
            <a:srgbClr val="31136C"/>
          </a:solidFill>
          <a:ln w="7620">
            <a:solidFill>
              <a:srgbClr val="4A2C85"/>
            </a:solidFill>
            <a:prstDash val="solid"/>
          </a:ln>
        </p:spPr>
        <p:txBody>
          <a:bodyPr/>
          <a:lstStyle/>
          <a:p>
            <a:endParaRPr lang="en-CA"/>
          </a:p>
        </p:txBody>
      </p:sp>
      <p:sp>
        <p:nvSpPr>
          <p:cNvPr id="4" name="Text 2"/>
          <p:cNvSpPr/>
          <p:nvPr/>
        </p:nvSpPr>
        <p:spPr>
          <a:xfrm>
            <a:off x="659070" y="1562993"/>
            <a:ext cx="255151" cy="31896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000"/>
              </a:lnSpc>
              <a:buNone/>
            </a:pPr>
            <a:r>
              <a:rPr lang="en-US" sz="2000" dirty="0">
                <a:solidFill>
                  <a:srgbClr val="DCD7E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1</a:t>
            </a:r>
            <a:endParaRPr lang="en-US" sz="2000" dirty="0"/>
          </a:p>
        </p:txBody>
      </p:sp>
      <p:sp>
        <p:nvSpPr>
          <p:cNvPr id="5" name="Text 3"/>
          <p:cNvSpPr/>
          <p:nvPr/>
        </p:nvSpPr>
        <p:spPr>
          <a:xfrm>
            <a:off x="1148001" y="1531144"/>
            <a:ext cx="12887087" cy="3401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DCD7E5"/>
                </a:solidFill>
                <a:latin typeface="Heebo Light" pitchFamily="34" charset="0"/>
                <a:ea typeface="Heebo Light" pitchFamily="34" charset="-122"/>
                <a:cs typeface="Heebo Light" pitchFamily="34" charset="-120"/>
              </a:rPr>
              <a:t>PBFT suffers from leader bottlenecks and decreased throughput with scaling</a:t>
            </a:r>
            <a:endParaRPr lang="en-US" sz="1650" dirty="0"/>
          </a:p>
        </p:txBody>
      </p:sp>
      <p:sp>
        <p:nvSpPr>
          <p:cNvPr id="6" name="Shape 4"/>
          <p:cNvSpPr/>
          <p:nvPr/>
        </p:nvSpPr>
        <p:spPr>
          <a:xfrm>
            <a:off x="595313" y="2466499"/>
            <a:ext cx="382667" cy="382667"/>
          </a:xfrm>
          <a:prstGeom prst="roundRect">
            <a:avLst>
              <a:gd name="adj" fmla="val 18672"/>
            </a:avLst>
          </a:prstGeom>
          <a:solidFill>
            <a:srgbClr val="31136C"/>
          </a:solidFill>
          <a:ln w="7620">
            <a:solidFill>
              <a:srgbClr val="4A2C85"/>
            </a:solidFill>
            <a:prstDash val="solid"/>
          </a:ln>
        </p:spPr>
        <p:txBody>
          <a:bodyPr/>
          <a:lstStyle/>
          <a:p>
            <a:endParaRPr lang="en-CA"/>
          </a:p>
        </p:txBody>
      </p:sp>
      <p:sp>
        <p:nvSpPr>
          <p:cNvPr id="7" name="Text 5"/>
          <p:cNvSpPr/>
          <p:nvPr/>
        </p:nvSpPr>
        <p:spPr>
          <a:xfrm>
            <a:off x="659070" y="2498348"/>
            <a:ext cx="255151" cy="31896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000"/>
              </a:lnSpc>
              <a:buNone/>
            </a:pPr>
            <a:r>
              <a:rPr lang="en-US" sz="2000" dirty="0">
                <a:solidFill>
                  <a:srgbClr val="DCD7E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2</a:t>
            </a:r>
            <a:endParaRPr lang="en-US" sz="2000" dirty="0"/>
          </a:p>
        </p:txBody>
      </p:sp>
      <p:sp>
        <p:nvSpPr>
          <p:cNvPr id="8" name="Text 6"/>
          <p:cNvSpPr/>
          <p:nvPr/>
        </p:nvSpPr>
        <p:spPr>
          <a:xfrm>
            <a:off x="1148001" y="2466499"/>
            <a:ext cx="12887087" cy="3401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DCD7E5"/>
                </a:solidFill>
                <a:latin typeface="Heebo Light" pitchFamily="34" charset="0"/>
                <a:ea typeface="Heebo Light" pitchFamily="34" charset="-122"/>
                <a:cs typeface="Heebo Light" pitchFamily="34" charset="-120"/>
              </a:rPr>
              <a:t>HoneyBadgerBFT distributes load evenly across nodes</a:t>
            </a:r>
            <a:endParaRPr lang="en-US" sz="1650" dirty="0"/>
          </a:p>
        </p:txBody>
      </p:sp>
      <p:sp>
        <p:nvSpPr>
          <p:cNvPr id="9" name="Shape 7"/>
          <p:cNvSpPr/>
          <p:nvPr/>
        </p:nvSpPr>
        <p:spPr>
          <a:xfrm>
            <a:off x="595313" y="3401854"/>
            <a:ext cx="382667" cy="382667"/>
          </a:xfrm>
          <a:prstGeom prst="roundRect">
            <a:avLst>
              <a:gd name="adj" fmla="val 18672"/>
            </a:avLst>
          </a:prstGeom>
          <a:solidFill>
            <a:srgbClr val="31136C"/>
          </a:solidFill>
          <a:ln w="7620">
            <a:solidFill>
              <a:srgbClr val="4A2C85"/>
            </a:solidFill>
            <a:prstDash val="solid"/>
          </a:ln>
        </p:spPr>
        <p:txBody>
          <a:bodyPr/>
          <a:lstStyle/>
          <a:p>
            <a:endParaRPr lang="en-CA"/>
          </a:p>
        </p:txBody>
      </p:sp>
      <p:sp>
        <p:nvSpPr>
          <p:cNvPr id="10" name="Text 8"/>
          <p:cNvSpPr/>
          <p:nvPr/>
        </p:nvSpPr>
        <p:spPr>
          <a:xfrm>
            <a:off x="659070" y="3433703"/>
            <a:ext cx="255151" cy="31896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000"/>
              </a:lnSpc>
              <a:buNone/>
            </a:pPr>
            <a:r>
              <a:rPr lang="en-US" sz="2000" dirty="0">
                <a:solidFill>
                  <a:srgbClr val="DCD7E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3</a:t>
            </a:r>
            <a:endParaRPr lang="en-US" sz="2000" dirty="0"/>
          </a:p>
        </p:txBody>
      </p:sp>
      <p:sp>
        <p:nvSpPr>
          <p:cNvPr id="11" name="Text 9"/>
          <p:cNvSpPr/>
          <p:nvPr/>
        </p:nvSpPr>
        <p:spPr>
          <a:xfrm>
            <a:off x="1148001" y="3401854"/>
            <a:ext cx="12887087" cy="3401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DCD7E5"/>
                </a:solidFill>
                <a:latin typeface="Heebo Light" pitchFamily="34" charset="0"/>
                <a:ea typeface="Heebo Light" pitchFamily="34" charset="-122"/>
                <a:cs typeface="Heebo Light" pitchFamily="34" charset="-120"/>
              </a:rPr>
              <a:t>Clear performance advantage in asynchronous environments</a:t>
            </a:r>
            <a:endParaRPr lang="en-US" sz="1650" dirty="0"/>
          </a:p>
        </p:txBody>
      </p:sp>
      <p:pic>
        <p:nvPicPr>
          <p:cNvPr id="1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6260" y="4167188"/>
            <a:ext cx="3997762" cy="3130868"/>
          </a:xfrm>
          <a:prstGeom prst="rect">
            <a:avLst/>
          </a:prstGeom>
        </p:spPr>
      </p:pic>
      <p:sp>
        <p:nvSpPr>
          <p:cNvPr id="13" name="Text 10"/>
          <p:cNvSpPr/>
          <p:nvPr/>
        </p:nvSpPr>
        <p:spPr>
          <a:xfrm>
            <a:off x="595313" y="7489388"/>
            <a:ext cx="13439775" cy="27217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endParaRPr lang="en-US" sz="13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CCF5133-2906-662D-65E5-51733E5FC038}"/>
              </a:ext>
            </a:extLst>
          </p:cNvPr>
          <p:cNvSpPr txBox="1"/>
          <p:nvPr/>
        </p:nvSpPr>
        <p:spPr>
          <a:xfrm>
            <a:off x="14044067" y="7542363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chemeClr val="bg1"/>
                </a:solidFill>
              </a:rPr>
              <a:t>16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05433" y="475893"/>
            <a:ext cx="8496538" cy="5406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250"/>
              </a:lnSpc>
              <a:buNone/>
            </a:pPr>
            <a:r>
              <a:rPr lang="en-US" sz="3400" dirty="0">
                <a:solidFill>
                  <a:srgbClr val="F2F0F4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Performance Results – Tor Experiments</a:t>
            </a:r>
            <a:endParaRPr lang="en-US" sz="3400" dirty="0"/>
          </a:p>
        </p:txBody>
      </p:sp>
      <p:sp>
        <p:nvSpPr>
          <p:cNvPr id="3" name="Shape 1"/>
          <p:cNvSpPr/>
          <p:nvPr/>
        </p:nvSpPr>
        <p:spPr>
          <a:xfrm>
            <a:off x="605433" y="1557099"/>
            <a:ext cx="389215" cy="389215"/>
          </a:xfrm>
          <a:prstGeom prst="roundRect">
            <a:avLst>
              <a:gd name="adj" fmla="val 18669"/>
            </a:avLst>
          </a:prstGeom>
          <a:solidFill>
            <a:srgbClr val="31136C"/>
          </a:solidFill>
          <a:ln w="7620">
            <a:solidFill>
              <a:srgbClr val="4A2C85"/>
            </a:solidFill>
            <a:prstDash val="solid"/>
          </a:ln>
        </p:spPr>
        <p:txBody>
          <a:bodyPr/>
          <a:lstStyle/>
          <a:p>
            <a:endParaRPr lang="en-CA"/>
          </a:p>
        </p:txBody>
      </p:sp>
      <p:sp>
        <p:nvSpPr>
          <p:cNvPr id="4" name="Text 2"/>
          <p:cNvSpPr/>
          <p:nvPr/>
        </p:nvSpPr>
        <p:spPr>
          <a:xfrm>
            <a:off x="670262" y="1589484"/>
            <a:ext cx="259437" cy="32432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000"/>
              </a:lnSpc>
              <a:buNone/>
            </a:pPr>
            <a:r>
              <a:rPr lang="en-US" sz="2000" dirty="0">
                <a:solidFill>
                  <a:srgbClr val="DCD7E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1</a:t>
            </a:r>
            <a:endParaRPr lang="en-US" sz="2000" dirty="0"/>
          </a:p>
        </p:txBody>
      </p:sp>
      <p:sp>
        <p:nvSpPr>
          <p:cNvPr id="5" name="Text 3"/>
          <p:cNvSpPr/>
          <p:nvPr/>
        </p:nvSpPr>
        <p:spPr>
          <a:xfrm>
            <a:off x="1167646" y="1557099"/>
            <a:ext cx="12857321" cy="34587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DCD7E5"/>
                </a:solidFill>
                <a:latin typeface="Heebo Light" pitchFamily="34" charset="0"/>
                <a:ea typeface="Heebo Light" pitchFamily="34" charset="-122"/>
                <a:cs typeface="Heebo Light" pitchFamily="34" charset="-120"/>
              </a:rPr>
              <a:t>Experiments over Tor demonstrate robust performance under high and variable latency</a:t>
            </a:r>
            <a:endParaRPr lang="en-US" sz="1700" dirty="0"/>
          </a:p>
        </p:txBody>
      </p:sp>
      <p:sp>
        <p:nvSpPr>
          <p:cNvPr id="6" name="Shape 4"/>
          <p:cNvSpPr/>
          <p:nvPr/>
        </p:nvSpPr>
        <p:spPr>
          <a:xfrm>
            <a:off x="605433" y="2508409"/>
            <a:ext cx="389215" cy="389215"/>
          </a:xfrm>
          <a:prstGeom prst="roundRect">
            <a:avLst>
              <a:gd name="adj" fmla="val 18669"/>
            </a:avLst>
          </a:prstGeom>
          <a:solidFill>
            <a:srgbClr val="31136C"/>
          </a:solidFill>
          <a:ln w="7620">
            <a:solidFill>
              <a:srgbClr val="4A2C85"/>
            </a:solidFill>
            <a:prstDash val="solid"/>
          </a:ln>
        </p:spPr>
        <p:txBody>
          <a:bodyPr/>
          <a:lstStyle/>
          <a:p>
            <a:endParaRPr lang="en-CA"/>
          </a:p>
        </p:txBody>
      </p:sp>
      <p:sp>
        <p:nvSpPr>
          <p:cNvPr id="7" name="Text 5"/>
          <p:cNvSpPr/>
          <p:nvPr/>
        </p:nvSpPr>
        <p:spPr>
          <a:xfrm>
            <a:off x="670262" y="2540794"/>
            <a:ext cx="259437" cy="32432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000"/>
              </a:lnSpc>
              <a:buNone/>
            </a:pPr>
            <a:r>
              <a:rPr lang="en-US" sz="2000" dirty="0">
                <a:solidFill>
                  <a:srgbClr val="DCD7E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2</a:t>
            </a:r>
            <a:endParaRPr lang="en-US" sz="2000" dirty="0"/>
          </a:p>
        </p:txBody>
      </p:sp>
      <p:sp>
        <p:nvSpPr>
          <p:cNvPr id="8" name="Text 6"/>
          <p:cNvSpPr/>
          <p:nvPr/>
        </p:nvSpPr>
        <p:spPr>
          <a:xfrm>
            <a:off x="1167646" y="2508409"/>
            <a:ext cx="12857321" cy="34587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DCD7E5"/>
                </a:solidFill>
                <a:latin typeface="Heebo Light" pitchFamily="34" charset="0"/>
                <a:ea typeface="Heebo Light" pitchFamily="34" charset="-122"/>
                <a:cs typeface="Heebo Light" pitchFamily="34" charset="-120"/>
              </a:rPr>
              <a:t>Achieved throughput of ~800 tx/sec despite Tor’s inherent delays</a:t>
            </a:r>
            <a:endParaRPr lang="en-US" sz="1700" dirty="0"/>
          </a:p>
        </p:txBody>
      </p:sp>
      <p:sp>
        <p:nvSpPr>
          <p:cNvPr id="9" name="Shape 7"/>
          <p:cNvSpPr/>
          <p:nvPr/>
        </p:nvSpPr>
        <p:spPr>
          <a:xfrm>
            <a:off x="605433" y="3459718"/>
            <a:ext cx="389215" cy="389215"/>
          </a:xfrm>
          <a:prstGeom prst="roundRect">
            <a:avLst>
              <a:gd name="adj" fmla="val 18669"/>
            </a:avLst>
          </a:prstGeom>
          <a:solidFill>
            <a:srgbClr val="31136C"/>
          </a:solidFill>
          <a:ln w="7620">
            <a:solidFill>
              <a:srgbClr val="4A2C85"/>
            </a:solidFill>
            <a:prstDash val="solid"/>
          </a:ln>
        </p:spPr>
        <p:txBody>
          <a:bodyPr/>
          <a:lstStyle/>
          <a:p>
            <a:endParaRPr lang="en-CA"/>
          </a:p>
        </p:txBody>
      </p:sp>
      <p:sp>
        <p:nvSpPr>
          <p:cNvPr id="10" name="Text 8"/>
          <p:cNvSpPr/>
          <p:nvPr/>
        </p:nvSpPr>
        <p:spPr>
          <a:xfrm>
            <a:off x="670262" y="3492103"/>
            <a:ext cx="259437" cy="32432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000"/>
              </a:lnSpc>
              <a:buNone/>
            </a:pPr>
            <a:r>
              <a:rPr lang="en-US" sz="2000" dirty="0">
                <a:solidFill>
                  <a:srgbClr val="DCD7E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3</a:t>
            </a:r>
            <a:endParaRPr lang="en-US" sz="2000" dirty="0"/>
          </a:p>
        </p:txBody>
      </p:sp>
      <p:sp>
        <p:nvSpPr>
          <p:cNvPr id="11" name="Text 9"/>
          <p:cNvSpPr/>
          <p:nvPr/>
        </p:nvSpPr>
        <p:spPr>
          <a:xfrm>
            <a:off x="1167646" y="3459718"/>
            <a:ext cx="12857321" cy="34587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DCD7E5"/>
                </a:solidFill>
                <a:latin typeface="Heebo Light" pitchFamily="34" charset="0"/>
                <a:ea typeface="Heebo Light" pitchFamily="34" charset="-122"/>
                <a:cs typeface="Heebo Light" pitchFamily="34" charset="-120"/>
              </a:rPr>
              <a:t>Highlights protocol’s resilience in anonymity networks</a:t>
            </a:r>
            <a:endParaRPr lang="en-US" sz="1700" dirty="0"/>
          </a:p>
        </p:txBody>
      </p:sp>
      <p:pic>
        <p:nvPicPr>
          <p:cNvPr id="1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7786" y="4238030"/>
            <a:ext cx="4334708" cy="3044309"/>
          </a:xfrm>
          <a:prstGeom prst="rect">
            <a:avLst/>
          </a:prstGeom>
        </p:spPr>
      </p:pic>
      <p:sp>
        <p:nvSpPr>
          <p:cNvPr id="13" name="Text 10"/>
          <p:cNvSpPr/>
          <p:nvPr/>
        </p:nvSpPr>
        <p:spPr>
          <a:xfrm>
            <a:off x="605433" y="7476887"/>
            <a:ext cx="13419534" cy="27670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endParaRPr lang="en-US" sz="135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64D712A-E899-E658-01D0-FE3450EB3871}"/>
              </a:ext>
            </a:extLst>
          </p:cNvPr>
          <p:cNvSpPr txBox="1"/>
          <p:nvPr/>
        </p:nvSpPr>
        <p:spPr>
          <a:xfrm>
            <a:off x="14044067" y="7542363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chemeClr val="bg1"/>
                </a:solidFill>
              </a:rPr>
              <a:t>17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251109"/>
            <a:ext cx="7710964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F2F0F4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Critical Analysis - Strengths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1268730" y="3906441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2200" dirty="0">
                <a:solidFill>
                  <a:srgbClr val="DCD7E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Innovative Design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4396859"/>
            <a:ext cx="3785235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850"/>
              </a:lnSpc>
              <a:buNone/>
            </a:pPr>
            <a:r>
              <a:rPr lang="en-US" sz="1750" dirty="0">
                <a:solidFill>
                  <a:srgbClr val="DCD7E5"/>
                </a:solidFill>
                <a:latin typeface="Heebo Light" pitchFamily="34" charset="0"/>
                <a:ea typeface="Heebo Light" pitchFamily="34" charset="-122"/>
                <a:cs typeface="Heebo Light" pitchFamily="34" charset="-120"/>
              </a:rPr>
              <a:t>First practical asynchronous BFT protocol eliminating timing assumptions</a:t>
            </a:r>
            <a:endParaRPr lang="en-US" sz="1750" dirty="0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2653" y="2413516"/>
            <a:ext cx="4564975" cy="4564975"/>
          </a:xfrm>
          <a:prstGeom prst="rect">
            <a:avLst/>
          </a:prstGeom>
        </p:spPr>
      </p:pic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0033" y="4496633"/>
            <a:ext cx="318968" cy="398621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10299502" y="286154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2200" dirty="0">
                <a:solidFill>
                  <a:srgbClr val="DCD7E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Scalability</a:t>
            </a:r>
            <a:endParaRPr lang="en-US" sz="2200" dirty="0"/>
          </a:p>
        </p:txBody>
      </p:sp>
      <p:sp>
        <p:nvSpPr>
          <p:cNvPr id="8" name="Text 4"/>
          <p:cNvSpPr/>
          <p:nvPr/>
        </p:nvSpPr>
        <p:spPr>
          <a:xfrm>
            <a:off x="9597628" y="3351967"/>
            <a:ext cx="423898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850"/>
              </a:lnSpc>
              <a:buNone/>
            </a:pPr>
            <a:r>
              <a:rPr lang="en-US" sz="1750" dirty="0">
                <a:solidFill>
                  <a:srgbClr val="DCD7E5"/>
                </a:solidFill>
                <a:latin typeface="Heebo Light" pitchFamily="34" charset="0"/>
                <a:ea typeface="Heebo Light" pitchFamily="34" charset="-122"/>
                <a:cs typeface="Heebo Light" pitchFamily="34" charset="-120"/>
              </a:rPr>
              <a:t>Effective batching and load distribution lead to high throughput</a:t>
            </a:r>
            <a:endParaRPr lang="en-US" sz="1750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32653" y="2413516"/>
            <a:ext cx="4564975" cy="4564975"/>
          </a:xfrm>
          <a:prstGeom prst="rect">
            <a:avLst/>
          </a:prstGeom>
        </p:spPr>
      </p:pic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43230" y="3478649"/>
            <a:ext cx="318968" cy="398621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10299502" y="531411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2200" dirty="0">
                <a:solidFill>
                  <a:srgbClr val="DCD7E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Robustness</a:t>
            </a:r>
            <a:endParaRPr lang="en-US" sz="2200" dirty="0"/>
          </a:p>
        </p:txBody>
      </p:sp>
      <p:sp>
        <p:nvSpPr>
          <p:cNvPr id="12" name="Text 6"/>
          <p:cNvSpPr/>
          <p:nvPr/>
        </p:nvSpPr>
        <p:spPr>
          <a:xfrm>
            <a:off x="9597628" y="5804535"/>
            <a:ext cx="423898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850"/>
              </a:lnSpc>
              <a:buNone/>
            </a:pPr>
            <a:r>
              <a:rPr lang="en-US" sz="1750" dirty="0">
                <a:solidFill>
                  <a:srgbClr val="DCD7E5"/>
                </a:solidFill>
                <a:latin typeface="Heebo Light" pitchFamily="34" charset="0"/>
                <a:ea typeface="Heebo Light" pitchFamily="34" charset="-122"/>
                <a:cs typeface="Heebo Light" pitchFamily="34" charset="-120"/>
              </a:rPr>
              <a:t>Maintains performance in adversarial conditions and under network variability</a:t>
            </a:r>
            <a:endParaRPr lang="en-US" sz="1750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32653" y="2413516"/>
            <a:ext cx="4564975" cy="4564975"/>
          </a:xfrm>
          <a:prstGeom prst="rect">
            <a:avLst/>
          </a:prstGeom>
        </p:spPr>
      </p:pic>
      <p:pic>
        <p:nvPicPr>
          <p:cNvPr id="14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43230" y="5514618"/>
            <a:ext cx="318968" cy="39862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367AF46-6081-6F18-11FE-3821CF99115E}"/>
              </a:ext>
            </a:extLst>
          </p:cNvPr>
          <p:cNvSpPr txBox="1"/>
          <p:nvPr/>
        </p:nvSpPr>
        <p:spPr>
          <a:xfrm>
            <a:off x="14044067" y="7542363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chemeClr val="bg1"/>
                </a:solidFill>
              </a:rPr>
              <a:t>18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251109"/>
            <a:ext cx="8407718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F2F0F4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Critical Analysis - Weaknesses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1268730" y="3906441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2200" dirty="0">
                <a:solidFill>
                  <a:srgbClr val="DCD7E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Complexity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4396859"/>
            <a:ext cx="3785235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850"/>
              </a:lnSpc>
              <a:buNone/>
            </a:pPr>
            <a:r>
              <a:rPr lang="en-US" sz="1750" dirty="0">
                <a:solidFill>
                  <a:srgbClr val="DCD7E5"/>
                </a:solidFill>
                <a:latin typeface="Heebo Light" pitchFamily="34" charset="0"/>
                <a:ea typeface="Heebo Light" pitchFamily="34" charset="-122"/>
                <a:cs typeface="Heebo Light" pitchFamily="34" charset="-120"/>
              </a:rPr>
              <a:t>Integration of multiple cryptographic primitives and sub-protocols makes the design intricate</a:t>
            </a:r>
            <a:endParaRPr lang="en-US" sz="1750" dirty="0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2653" y="2413516"/>
            <a:ext cx="4564975" cy="4564975"/>
          </a:xfrm>
          <a:prstGeom prst="rect">
            <a:avLst/>
          </a:prstGeom>
        </p:spPr>
      </p:pic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0033" y="4496633"/>
            <a:ext cx="318968" cy="398621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10299502" y="2589371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2200" dirty="0">
                <a:solidFill>
                  <a:srgbClr val="DCD7E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Assumptions</a:t>
            </a:r>
            <a:endParaRPr lang="en-US" sz="2200" dirty="0"/>
          </a:p>
        </p:txBody>
      </p:sp>
      <p:sp>
        <p:nvSpPr>
          <p:cNvPr id="8" name="Text 4"/>
          <p:cNvSpPr/>
          <p:nvPr/>
        </p:nvSpPr>
        <p:spPr>
          <a:xfrm>
            <a:off x="9597628" y="3079790"/>
            <a:ext cx="4238982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850"/>
              </a:lnSpc>
              <a:buNone/>
            </a:pPr>
            <a:r>
              <a:rPr lang="en-US" sz="1750" dirty="0">
                <a:solidFill>
                  <a:srgbClr val="DCD7E5"/>
                </a:solidFill>
                <a:latin typeface="Heebo Light" pitchFamily="34" charset="0"/>
                <a:ea typeface="Heebo Light" pitchFamily="34" charset="-122"/>
                <a:cs typeface="Heebo Light" pitchFamily="34" charset="-120"/>
              </a:rPr>
              <a:t>Requires full input buffers and a trusted setup phase, which may not hold in all deployments</a:t>
            </a:r>
            <a:endParaRPr lang="en-US" sz="1750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32653" y="2413516"/>
            <a:ext cx="4564975" cy="4564975"/>
          </a:xfrm>
          <a:prstGeom prst="rect">
            <a:avLst/>
          </a:prstGeom>
        </p:spPr>
      </p:pic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43230" y="3478649"/>
            <a:ext cx="318968" cy="398621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10299502" y="486048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2200" dirty="0">
                <a:solidFill>
                  <a:srgbClr val="DCD7E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Scalability Limits</a:t>
            </a:r>
            <a:endParaRPr lang="en-US" sz="2200" dirty="0"/>
          </a:p>
        </p:txBody>
      </p:sp>
      <p:sp>
        <p:nvSpPr>
          <p:cNvPr id="12" name="Text 6"/>
          <p:cNvSpPr/>
          <p:nvPr/>
        </p:nvSpPr>
        <p:spPr>
          <a:xfrm>
            <a:off x="9597628" y="5350907"/>
            <a:ext cx="4238982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850"/>
              </a:lnSpc>
              <a:buNone/>
            </a:pPr>
            <a:r>
              <a:rPr lang="en-US" sz="1750" dirty="0">
                <a:solidFill>
                  <a:srgbClr val="DCD7E5"/>
                </a:solidFill>
                <a:latin typeface="Heebo Light" pitchFamily="34" charset="0"/>
                <a:ea typeface="Heebo Light" pitchFamily="34" charset="-122"/>
                <a:cs typeface="Heebo Light" pitchFamily="34" charset="-120"/>
              </a:rPr>
              <a:t>Communication overhead grows quadratically with node count, potentially limiting performance in very large networks</a:t>
            </a:r>
            <a:endParaRPr lang="en-US" sz="1750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32653" y="2413516"/>
            <a:ext cx="4564975" cy="4564975"/>
          </a:xfrm>
          <a:prstGeom prst="rect">
            <a:avLst/>
          </a:prstGeom>
        </p:spPr>
      </p:pic>
      <p:pic>
        <p:nvPicPr>
          <p:cNvPr id="14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43230" y="5514618"/>
            <a:ext cx="318968" cy="39862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29961D1-2BF6-2AA2-7ABF-240C8AC697D2}"/>
              </a:ext>
            </a:extLst>
          </p:cNvPr>
          <p:cNvSpPr txBox="1"/>
          <p:nvPr/>
        </p:nvSpPr>
        <p:spPr>
          <a:xfrm>
            <a:off x="14044067" y="7542363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chemeClr val="bg1"/>
                </a:solidFill>
              </a:rPr>
              <a:t>19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368391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F2F0F4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Agenda</a:t>
            </a:r>
            <a:endParaRPr lang="en-US" sz="4450" dirty="0"/>
          </a:p>
        </p:txBody>
      </p:sp>
      <p:sp>
        <p:nvSpPr>
          <p:cNvPr id="3" name="Shape 1"/>
          <p:cNvSpPr/>
          <p:nvPr/>
        </p:nvSpPr>
        <p:spPr>
          <a:xfrm>
            <a:off x="793790" y="3672483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31136C"/>
          </a:solidFill>
          <a:ln w="7620">
            <a:solidFill>
              <a:srgbClr val="4A2C85"/>
            </a:solidFill>
            <a:prstDash val="solid"/>
          </a:ln>
        </p:spPr>
        <p:txBody>
          <a:bodyPr/>
          <a:lstStyle/>
          <a:p>
            <a:endParaRPr lang="en-CA"/>
          </a:p>
        </p:txBody>
      </p:sp>
      <p:sp>
        <p:nvSpPr>
          <p:cNvPr id="4" name="Text 2"/>
          <p:cNvSpPr/>
          <p:nvPr/>
        </p:nvSpPr>
        <p:spPr>
          <a:xfrm>
            <a:off x="878860" y="3714988"/>
            <a:ext cx="340162" cy="4252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DCD7E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1</a:t>
            </a:r>
            <a:endParaRPr lang="en-US" sz="2650" dirty="0"/>
          </a:p>
        </p:txBody>
      </p:sp>
      <p:sp>
        <p:nvSpPr>
          <p:cNvPr id="5" name="Text 3"/>
          <p:cNvSpPr/>
          <p:nvPr/>
        </p:nvSpPr>
        <p:spPr>
          <a:xfrm>
            <a:off x="1530906" y="3672483"/>
            <a:ext cx="3610689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DCD7E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Background &amp; Motivation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1530906" y="4162901"/>
            <a:ext cx="5670947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DCD7E5"/>
                </a:solidFill>
                <a:latin typeface="Heebo Light" pitchFamily="34" charset="0"/>
                <a:ea typeface="Heebo Light" pitchFamily="34" charset="-122"/>
                <a:cs typeface="Heebo Light" pitchFamily="34" charset="-120"/>
              </a:rPr>
              <a:t>Context and need for asynchronous BFT protocols</a:t>
            </a:r>
            <a:endParaRPr lang="en-US" sz="1750" dirty="0"/>
          </a:p>
        </p:txBody>
      </p:sp>
      <p:sp>
        <p:nvSpPr>
          <p:cNvPr id="7" name="Shape 5"/>
          <p:cNvSpPr/>
          <p:nvPr/>
        </p:nvSpPr>
        <p:spPr>
          <a:xfrm>
            <a:off x="7428667" y="3672483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31136C"/>
          </a:solidFill>
          <a:ln w="7620">
            <a:solidFill>
              <a:srgbClr val="4A2C85"/>
            </a:solidFill>
            <a:prstDash val="solid"/>
          </a:ln>
        </p:spPr>
        <p:txBody>
          <a:bodyPr/>
          <a:lstStyle/>
          <a:p>
            <a:endParaRPr lang="en-CA"/>
          </a:p>
        </p:txBody>
      </p:sp>
      <p:sp>
        <p:nvSpPr>
          <p:cNvPr id="8" name="Text 6"/>
          <p:cNvSpPr/>
          <p:nvPr/>
        </p:nvSpPr>
        <p:spPr>
          <a:xfrm>
            <a:off x="7513737" y="3714988"/>
            <a:ext cx="340162" cy="4252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DCD7E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2</a:t>
            </a:r>
            <a:endParaRPr lang="en-US" sz="2650" dirty="0"/>
          </a:p>
        </p:txBody>
      </p:sp>
      <p:sp>
        <p:nvSpPr>
          <p:cNvPr id="9" name="Text 7"/>
          <p:cNvSpPr/>
          <p:nvPr/>
        </p:nvSpPr>
        <p:spPr>
          <a:xfrm>
            <a:off x="8165783" y="367248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DCD7E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Key Techniques</a:t>
            </a:r>
            <a:endParaRPr lang="en-US" sz="2200" dirty="0"/>
          </a:p>
        </p:txBody>
      </p:sp>
      <p:sp>
        <p:nvSpPr>
          <p:cNvPr id="10" name="Text 8"/>
          <p:cNvSpPr/>
          <p:nvPr/>
        </p:nvSpPr>
        <p:spPr>
          <a:xfrm>
            <a:off x="8165783" y="4162901"/>
            <a:ext cx="5670947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DCD7E5"/>
                </a:solidFill>
                <a:latin typeface="Heebo Light" pitchFamily="34" charset="0"/>
                <a:ea typeface="Heebo Light" pitchFamily="34" charset="-122"/>
                <a:cs typeface="Heebo Light" pitchFamily="34" charset="-120"/>
              </a:rPr>
              <a:t>ACS, Threshold Encryption, and Batching mechanisms</a:t>
            </a:r>
            <a:endParaRPr lang="en-US" sz="1750" dirty="0"/>
          </a:p>
        </p:txBody>
      </p:sp>
      <p:sp>
        <p:nvSpPr>
          <p:cNvPr id="11" name="Shape 9"/>
          <p:cNvSpPr/>
          <p:nvPr/>
        </p:nvSpPr>
        <p:spPr>
          <a:xfrm>
            <a:off x="793790" y="5007769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31136C"/>
          </a:solidFill>
          <a:ln w="7620">
            <a:solidFill>
              <a:srgbClr val="4A2C85"/>
            </a:solidFill>
            <a:prstDash val="solid"/>
          </a:ln>
        </p:spPr>
        <p:txBody>
          <a:bodyPr/>
          <a:lstStyle/>
          <a:p>
            <a:endParaRPr lang="en-CA"/>
          </a:p>
        </p:txBody>
      </p:sp>
      <p:sp>
        <p:nvSpPr>
          <p:cNvPr id="12" name="Text 10"/>
          <p:cNvSpPr/>
          <p:nvPr/>
        </p:nvSpPr>
        <p:spPr>
          <a:xfrm>
            <a:off x="878860" y="5050274"/>
            <a:ext cx="340162" cy="4252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DCD7E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3</a:t>
            </a:r>
            <a:endParaRPr lang="en-US" sz="2650" dirty="0"/>
          </a:p>
        </p:txBody>
      </p:sp>
      <p:sp>
        <p:nvSpPr>
          <p:cNvPr id="13" name="Text 11"/>
          <p:cNvSpPr/>
          <p:nvPr/>
        </p:nvSpPr>
        <p:spPr>
          <a:xfrm>
            <a:off x="1530906" y="5007769"/>
            <a:ext cx="4428530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DCD7E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Architecture &amp; Implementation</a:t>
            </a:r>
            <a:endParaRPr lang="en-US" sz="2200" dirty="0"/>
          </a:p>
        </p:txBody>
      </p:sp>
      <p:sp>
        <p:nvSpPr>
          <p:cNvPr id="14" name="Text 12"/>
          <p:cNvSpPr/>
          <p:nvPr/>
        </p:nvSpPr>
        <p:spPr>
          <a:xfrm>
            <a:off x="1530906" y="5498187"/>
            <a:ext cx="5670947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DCD7E5"/>
                </a:solidFill>
                <a:latin typeface="Heebo Light" pitchFamily="34" charset="0"/>
                <a:ea typeface="Heebo Light" pitchFamily="34" charset="-122"/>
                <a:cs typeface="Heebo Light" pitchFamily="34" charset="-120"/>
              </a:rPr>
              <a:t>System design and technical implementation details</a:t>
            </a:r>
            <a:endParaRPr lang="en-US" sz="1750" dirty="0"/>
          </a:p>
        </p:txBody>
      </p:sp>
      <p:sp>
        <p:nvSpPr>
          <p:cNvPr id="15" name="Shape 13"/>
          <p:cNvSpPr/>
          <p:nvPr/>
        </p:nvSpPr>
        <p:spPr>
          <a:xfrm>
            <a:off x="7428667" y="5007769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31136C"/>
          </a:solidFill>
          <a:ln w="7620">
            <a:solidFill>
              <a:srgbClr val="4A2C85"/>
            </a:solidFill>
            <a:prstDash val="solid"/>
          </a:ln>
        </p:spPr>
        <p:txBody>
          <a:bodyPr/>
          <a:lstStyle/>
          <a:p>
            <a:endParaRPr lang="en-CA"/>
          </a:p>
        </p:txBody>
      </p:sp>
      <p:sp>
        <p:nvSpPr>
          <p:cNvPr id="16" name="Text 14"/>
          <p:cNvSpPr/>
          <p:nvPr/>
        </p:nvSpPr>
        <p:spPr>
          <a:xfrm>
            <a:off x="7513737" y="5050274"/>
            <a:ext cx="340162" cy="4252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DCD7E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4</a:t>
            </a:r>
            <a:endParaRPr lang="en-US" sz="2650" dirty="0"/>
          </a:p>
        </p:txBody>
      </p:sp>
      <p:sp>
        <p:nvSpPr>
          <p:cNvPr id="17" name="Text 15"/>
          <p:cNvSpPr/>
          <p:nvPr/>
        </p:nvSpPr>
        <p:spPr>
          <a:xfrm>
            <a:off x="8165783" y="5007769"/>
            <a:ext cx="2975729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DCD7E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Evaluation &amp; Analysis</a:t>
            </a:r>
            <a:endParaRPr lang="en-US" sz="2200" dirty="0"/>
          </a:p>
        </p:txBody>
      </p:sp>
      <p:sp>
        <p:nvSpPr>
          <p:cNvPr id="18" name="Text 16"/>
          <p:cNvSpPr/>
          <p:nvPr/>
        </p:nvSpPr>
        <p:spPr>
          <a:xfrm>
            <a:off x="8165783" y="5498187"/>
            <a:ext cx="5670947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DCD7E5"/>
                </a:solidFill>
                <a:latin typeface="Heebo Light" pitchFamily="34" charset="0"/>
                <a:ea typeface="Heebo Light" pitchFamily="34" charset="-122"/>
                <a:cs typeface="Heebo Light" pitchFamily="34" charset="-120"/>
              </a:rPr>
              <a:t>Performance results and critical assessment</a:t>
            </a:r>
            <a:endParaRPr lang="en-US" sz="175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4CA31EF-5E70-3BB5-8CB4-548BCF19CC1B}"/>
              </a:ext>
            </a:extLst>
          </p:cNvPr>
          <p:cNvSpPr txBox="1"/>
          <p:nvPr/>
        </p:nvSpPr>
        <p:spPr>
          <a:xfrm>
            <a:off x="14044067" y="754236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chemeClr val="bg1"/>
                </a:solidFill>
              </a:rPr>
              <a:t>2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829753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F2F0F4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Conclusion</a:t>
            </a:r>
            <a:endParaRPr lang="en-US" sz="4450" dirty="0"/>
          </a:p>
        </p:txBody>
      </p:sp>
      <p:sp>
        <p:nvSpPr>
          <p:cNvPr id="3" name="Shape 1"/>
          <p:cNvSpPr/>
          <p:nvPr/>
        </p:nvSpPr>
        <p:spPr>
          <a:xfrm>
            <a:off x="793790" y="3899416"/>
            <a:ext cx="3005495" cy="226814"/>
          </a:xfrm>
          <a:prstGeom prst="roundRect">
            <a:avLst>
              <a:gd name="adj" fmla="val 42003"/>
            </a:avLst>
          </a:prstGeom>
          <a:solidFill>
            <a:srgbClr val="31136C"/>
          </a:solidFill>
          <a:ln w="7620">
            <a:solidFill>
              <a:srgbClr val="4A2C85"/>
            </a:solidFill>
            <a:prstDash val="solid"/>
          </a:ln>
        </p:spPr>
        <p:txBody>
          <a:bodyPr/>
          <a:lstStyle/>
          <a:p>
            <a:endParaRPr lang="en-CA"/>
          </a:p>
        </p:txBody>
      </p:sp>
      <p:sp>
        <p:nvSpPr>
          <p:cNvPr id="4" name="Text 2"/>
          <p:cNvSpPr/>
          <p:nvPr/>
        </p:nvSpPr>
        <p:spPr>
          <a:xfrm>
            <a:off x="793790" y="4466392"/>
            <a:ext cx="3005495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2200" dirty="0">
                <a:solidFill>
                  <a:srgbClr val="DCD7E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Significant Contribution</a:t>
            </a:r>
            <a:endParaRPr lang="en-US" sz="2200" dirty="0"/>
          </a:p>
        </p:txBody>
      </p:sp>
      <p:sp>
        <p:nvSpPr>
          <p:cNvPr id="5" name="Text 3"/>
          <p:cNvSpPr/>
          <p:nvPr/>
        </p:nvSpPr>
        <p:spPr>
          <a:xfrm>
            <a:off x="793790" y="5311140"/>
            <a:ext cx="3005495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850"/>
              </a:lnSpc>
              <a:buNone/>
            </a:pPr>
            <a:r>
              <a:rPr lang="en-US" sz="1750" dirty="0">
                <a:solidFill>
                  <a:srgbClr val="DCD7E5"/>
                </a:solidFill>
                <a:latin typeface="Heebo Light" pitchFamily="34" charset="0"/>
                <a:ea typeface="Heebo Light" pitchFamily="34" charset="-122"/>
                <a:cs typeface="Heebo Light" pitchFamily="34" charset="-120"/>
              </a:rPr>
              <a:t>HoneyBadgerBFT’s contributions to asynchronous consensus</a:t>
            </a:r>
            <a:endParaRPr lang="en-US" sz="1750" dirty="0"/>
          </a:p>
        </p:txBody>
      </p:sp>
      <p:sp>
        <p:nvSpPr>
          <p:cNvPr id="6" name="Shape 4"/>
          <p:cNvSpPr/>
          <p:nvPr/>
        </p:nvSpPr>
        <p:spPr>
          <a:xfrm>
            <a:off x="4139446" y="3559135"/>
            <a:ext cx="3005614" cy="226814"/>
          </a:xfrm>
          <a:prstGeom prst="roundRect">
            <a:avLst>
              <a:gd name="adj" fmla="val 42003"/>
            </a:avLst>
          </a:prstGeom>
          <a:solidFill>
            <a:srgbClr val="31136C"/>
          </a:solidFill>
          <a:ln w="7620">
            <a:solidFill>
              <a:srgbClr val="4A2C85"/>
            </a:solidFill>
            <a:prstDash val="solid"/>
          </a:ln>
        </p:spPr>
        <p:txBody>
          <a:bodyPr/>
          <a:lstStyle/>
          <a:p>
            <a:endParaRPr lang="en-CA"/>
          </a:p>
        </p:txBody>
      </p:sp>
      <p:sp>
        <p:nvSpPr>
          <p:cNvPr id="7" name="Text 5"/>
          <p:cNvSpPr/>
          <p:nvPr/>
        </p:nvSpPr>
        <p:spPr>
          <a:xfrm>
            <a:off x="4224576" y="4126111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2200" dirty="0">
                <a:solidFill>
                  <a:srgbClr val="DCD7E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Key Innovations</a:t>
            </a:r>
            <a:endParaRPr lang="en-US" sz="2200" dirty="0"/>
          </a:p>
        </p:txBody>
      </p:sp>
      <p:sp>
        <p:nvSpPr>
          <p:cNvPr id="8" name="Text 6"/>
          <p:cNvSpPr/>
          <p:nvPr/>
        </p:nvSpPr>
        <p:spPr>
          <a:xfrm>
            <a:off x="4139446" y="4616529"/>
            <a:ext cx="3005614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850"/>
              </a:lnSpc>
              <a:buNone/>
            </a:pPr>
            <a:r>
              <a:rPr lang="en-US" sz="1750" dirty="0">
                <a:solidFill>
                  <a:srgbClr val="DCD7E5"/>
                </a:solidFill>
                <a:latin typeface="Heebo Light" pitchFamily="34" charset="0"/>
                <a:ea typeface="Heebo Light" pitchFamily="34" charset="-122"/>
                <a:cs typeface="Heebo Light" pitchFamily="34" charset="-120"/>
              </a:rPr>
              <a:t>ACS, threshold encryption, and batching</a:t>
            </a:r>
            <a:endParaRPr lang="en-US" sz="1750" dirty="0"/>
          </a:p>
        </p:txBody>
      </p:sp>
      <p:sp>
        <p:nvSpPr>
          <p:cNvPr id="9" name="Shape 7"/>
          <p:cNvSpPr/>
          <p:nvPr/>
        </p:nvSpPr>
        <p:spPr>
          <a:xfrm>
            <a:off x="7485221" y="3218855"/>
            <a:ext cx="3005614" cy="226814"/>
          </a:xfrm>
          <a:prstGeom prst="roundRect">
            <a:avLst>
              <a:gd name="adj" fmla="val 42003"/>
            </a:avLst>
          </a:prstGeom>
          <a:solidFill>
            <a:srgbClr val="31136C"/>
          </a:solidFill>
          <a:ln w="7620">
            <a:solidFill>
              <a:srgbClr val="4A2C85"/>
            </a:solidFill>
            <a:prstDash val="solid"/>
          </a:ln>
        </p:spPr>
        <p:txBody>
          <a:bodyPr/>
          <a:lstStyle/>
          <a:p>
            <a:endParaRPr lang="en-CA"/>
          </a:p>
        </p:txBody>
      </p:sp>
      <p:sp>
        <p:nvSpPr>
          <p:cNvPr id="10" name="Text 8"/>
          <p:cNvSpPr/>
          <p:nvPr/>
        </p:nvSpPr>
        <p:spPr>
          <a:xfrm>
            <a:off x="7570351" y="378583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2200" dirty="0">
                <a:solidFill>
                  <a:srgbClr val="DCD7E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Real-World Impact</a:t>
            </a:r>
            <a:endParaRPr lang="en-US" sz="2200" dirty="0"/>
          </a:p>
        </p:txBody>
      </p:sp>
      <p:sp>
        <p:nvSpPr>
          <p:cNvPr id="11" name="Text 9"/>
          <p:cNvSpPr/>
          <p:nvPr/>
        </p:nvSpPr>
        <p:spPr>
          <a:xfrm>
            <a:off x="7485221" y="4276249"/>
            <a:ext cx="3005614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850"/>
              </a:lnSpc>
              <a:buNone/>
            </a:pPr>
            <a:r>
              <a:rPr lang="en-US" sz="1750" dirty="0">
                <a:solidFill>
                  <a:srgbClr val="DCD7E5"/>
                </a:solidFill>
                <a:latin typeface="Heebo Light" pitchFamily="34" charset="0"/>
                <a:ea typeface="Heebo Light" pitchFamily="34" charset="-122"/>
                <a:cs typeface="Heebo Light" pitchFamily="34" charset="-120"/>
              </a:rPr>
              <a:t>Implications for decentralized and financial systems</a:t>
            </a:r>
            <a:endParaRPr lang="en-US" sz="1750" dirty="0"/>
          </a:p>
        </p:txBody>
      </p:sp>
      <p:sp>
        <p:nvSpPr>
          <p:cNvPr id="12" name="Shape 10"/>
          <p:cNvSpPr/>
          <p:nvPr/>
        </p:nvSpPr>
        <p:spPr>
          <a:xfrm>
            <a:off x="10830997" y="2878693"/>
            <a:ext cx="3005614" cy="226814"/>
          </a:xfrm>
          <a:prstGeom prst="roundRect">
            <a:avLst>
              <a:gd name="adj" fmla="val 42003"/>
            </a:avLst>
          </a:prstGeom>
          <a:solidFill>
            <a:srgbClr val="31136C"/>
          </a:solidFill>
          <a:ln w="7620">
            <a:solidFill>
              <a:srgbClr val="4A2C85"/>
            </a:solidFill>
            <a:prstDash val="solid"/>
          </a:ln>
        </p:spPr>
        <p:txBody>
          <a:bodyPr/>
          <a:lstStyle/>
          <a:p>
            <a:endParaRPr lang="en-CA"/>
          </a:p>
        </p:txBody>
      </p:sp>
      <p:sp>
        <p:nvSpPr>
          <p:cNvPr id="13" name="Text 11"/>
          <p:cNvSpPr/>
          <p:nvPr/>
        </p:nvSpPr>
        <p:spPr>
          <a:xfrm>
            <a:off x="10916126" y="344566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2200" dirty="0">
                <a:solidFill>
                  <a:srgbClr val="DCD7E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Future Directions</a:t>
            </a:r>
            <a:endParaRPr lang="en-US" sz="2200" dirty="0"/>
          </a:p>
        </p:txBody>
      </p:sp>
      <p:sp>
        <p:nvSpPr>
          <p:cNvPr id="14" name="Text 12"/>
          <p:cNvSpPr/>
          <p:nvPr/>
        </p:nvSpPr>
        <p:spPr>
          <a:xfrm>
            <a:off x="10830997" y="3936087"/>
            <a:ext cx="3005614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850"/>
              </a:lnSpc>
              <a:buNone/>
            </a:pPr>
            <a:r>
              <a:rPr lang="en-US" sz="1750" dirty="0">
                <a:solidFill>
                  <a:srgbClr val="DCD7E5"/>
                </a:solidFill>
                <a:latin typeface="Heebo Light" pitchFamily="34" charset="0"/>
                <a:ea typeface="Heebo Light" pitchFamily="34" charset="-122"/>
                <a:cs typeface="Heebo Light" pitchFamily="34" charset="-120"/>
              </a:rPr>
              <a:t>Simplifying implementation and reducing communication overhead</a:t>
            </a:r>
            <a:endParaRPr lang="en-US" sz="175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BBD0755-C3AF-F821-2E50-612752FF5890}"/>
              </a:ext>
            </a:extLst>
          </p:cNvPr>
          <p:cNvSpPr txBox="1"/>
          <p:nvPr/>
        </p:nvSpPr>
        <p:spPr>
          <a:xfrm>
            <a:off x="14044067" y="7542363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chemeClr val="bg1"/>
                </a:solidFill>
              </a:rPr>
              <a:t>20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479846" y="2929176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550"/>
              </a:lnSpc>
              <a:buNone/>
            </a:pPr>
            <a:r>
              <a:rPr lang="en-US" sz="4450" dirty="0">
                <a:solidFill>
                  <a:srgbClr val="F2F0F4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Thank You</a:t>
            </a:r>
            <a:endParaRPr lang="en-US" sz="4450" dirty="0"/>
          </a:p>
        </p:txBody>
      </p:sp>
      <p:sp>
        <p:nvSpPr>
          <p:cNvPr id="3" name="Shape 1"/>
          <p:cNvSpPr/>
          <p:nvPr/>
        </p:nvSpPr>
        <p:spPr>
          <a:xfrm>
            <a:off x="793790" y="3978116"/>
            <a:ext cx="13042821" cy="1322189"/>
          </a:xfrm>
          <a:prstGeom prst="roundRect">
            <a:avLst>
              <a:gd name="adj" fmla="val 7205"/>
            </a:avLst>
          </a:prstGeom>
          <a:solidFill>
            <a:srgbClr val="31136C"/>
          </a:solidFill>
          <a:ln w="7620">
            <a:solidFill>
              <a:srgbClr val="4A2C85"/>
            </a:solidFill>
            <a:prstDash val="solid"/>
          </a:ln>
        </p:spPr>
        <p:txBody>
          <a:bodyPr/>
          <a:lstStyle/>
          <a:p>
            <a:endParaRPr lang="en-CA"/>
          </a:p>
        </p:txBody>
      </p:sp>
      <p:sp>
        <p:nvSpPr>
          <p:cNvPr id="4" name="Text 2"/>
          <p:cNvSpPr/>
          <p:nvPr/>
        </p:nvSpPr>
        <p:spPr>
          <a:xfrm>
            <a:off x="5897523" y="421255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2200" dirty="0">
                <a:solidFill>
                  <a:srgbClr val="DCD7E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Questions?</a:t>
            </a:r>
            <a:endParaRPr lang="en-US" sz="2200" dirty="0"/>
          </a:p>
        </p:txBody>
      </p:sp>
      <p:sp>
        <p:nvSpPr>
          <p:cNvPr id="5" name="Text 3"/>
          <p:cNvSpPr/>
          <p:nvPr/>
        </p:nvSpPr>
        <p:spPr>
          <a:xfrm>
            <a:off x="1028224" y="4702969"/>
            <a:ext cx="1257395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850"/>
              </a:lnSpc>
              <a:buNone/>
            </a:pPr>
            <a:r>
              <a:rPr lang="en-US" sz="1750" dirty="0">
                <a:solidFill>
                  <a:srgbClr val="DCD7E5"/>
                </a:solidFill>
                <a:latin typeface="Heebo Light" pitchFamily="34" charset="0"/>
                <a:ea typeface="Heebo Light" pitchFamily="34" charset="-122"/>
                <a:cs typeface="Heebo Light" pitchFamily="34" charset="-120"/>
              </a:rPr>
              <a:t>We welcome your insights and inquiries about HoneyBadgerBFT</a:t>
            </a:r>
            <a:endParaRPr lang="en-US" sz="175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3B84232-0268-F2A4-E825-5BF36A72DF20}"/>
              </a:ext>
            </a:extLst>
          </p:cNvPr>
          <p:cNvSpPr txBox="1"/>
          <p:nvPr/>
        </p:nvSpPr>
        <p:spPr>
          <a:xfrm>
            <a:off x="14044067" y="7542363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>
                <a:solidFill>
                  <a:schemeClr val="bg1"/>
                </a:solidFill>
              </a:rPr>
              <a:t>2</a:t>
            </a:r>
            <a:r>
              <a:rPr lang="en-CA" dirty="0">
                <a:solidFill>
                  <a:schemeClr val="bg1"/>
                </a:solidFill>
              </a:rPr>
              <a:t>1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539960"/>
            <a:ext cx="7947303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F2F0F4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Background and Motivation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381571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F2F0F4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Rising Demand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4396859"/>
            <a:ext cx="3978116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DCD7E5"/>
                </a:solidFill>
                <a:latin typeface="Heebo Light" pitchFamily="34" charset="0"/>
                <a:ea typeface="Heebo Light" pitchFamily="34" charset="-122"/>
                <a:cs typeface="Heebo Light" pitchFamily="34" charset="-120"/>
              </a:rPr>
              <a:t>Cryptocurrencies and decentralized systems need robust fault tolerance.</a:t>
            </a:r>
            <a:endParaRPr lang="en-US" sz="1750" dirty="0"/>
          </a:p>
        </p:txBody>
      </p:sp>
      <p:sp>
        <p:nvSpPr>
          <p:cNvPr id="5" name="Text 3"/>
          <p:cNvSpPr/>
          <p:nvPr/>
        </p:nvSpPr>
        <p:spPr>
          <a:xfrm>
            <a:off x="5332928" y="3815715"/>
            <a:ext cx="3164681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F2F0F4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Traditional Limitations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5332928" y="4396859"/>
            <a:ext cx="3978116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DCD7E5"/>
                </a:solidFill>
                <a:latin typeface="Heebo Light" pitchFamily="34" charset="0"/>
                <a:ea typeface="Heebo Light" pitchFamily="34" charset="-122"/>
                <a:cs typeface="Heebo Light" pitchFamily="34" charset="-120"/>
              </a:rPr>
              <a:t>PBFT and similar protocols assume synchrony, failing in unpredictable networks.</a:t>
            </a:r>
            <a:endParaRPr lang="en-US" sz="1750" dirty="0"/>
          </a:p>
        </p:txBody>
      </p:sp>
      <p:sp>
        <p:nvSpPr>
          <p:cNvPr id="7" name="Text 5"/>
          <p:cNvSpPr/>
          <p:nvPr/>
        </p:nvSpPr>
        <p:spPr>
          <a:xfrm>
            <a:off x="9872067" y="381571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F2F0F4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Critical Applications</a:t>
            </a:r>
            <a:endParaRPr lang="en-US" sz="2200" dirty="0"/>
          </a:p>
        </p:txBody>
      </p:sp>
      <p:sp>
        <p:nvSpPr>
          <p:cNvPr id="8" name="Text 6"/>
          <p:cNvSpPr/>
          <p:nvPr/>
        </p:nvSpPr>
        <p:spPr>
          <a:xfrm>
            <a:off x="9872067" y="4396859"/>
            <a:ext cx="3978116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DCD7E5"/>
                </a:solidFill>
                <a:latin typeface="Heebo Light" pitchFamily="34" charset="0"/>
                <a:ea typeface="Heebo Light" pitchFamily="34" charset="-122"/>
                <a:cs typeface="Heebo Light" pitchFamily="34" charset="-120"/>
              </a:rPr>
              <a:t>Financial and mission-critical systems require guaranteed liveness.</a:t>
            </a:r>
            <a:endParaRPr lang="en-US" sz="175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8393A1D-DC5D-2EA3-907E-CFE2DB5F609B}"/>
              </a:ext>
            </a:extLst>
          </p:cNvPr>
          <p:cNvSpPr txBox="1"/>
          <p:nvPr/>
        </p:nvSpPr>
        <p:spPr>
          <a:xfrm>
            <a:off x="14044067" y="754236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chemeClr val="bg1"/>
                </a:solidFill>
              </a:rPr>
              <a:t>3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549003"/>
            <a:ext cx="10659785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F2F0F4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Asynchronous Common Subset (ACS)</a:t>
            </a:r>
            <a:endParaRPr lang="en-US" sz="44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790" y="2597944"/>
            <a:ext cx="1134070" cy="1360884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2268022" y="282475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DCD7E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Node Proposals</a:t>
            </a:r>
            <a:endParaRPr lang="en-US" sz="2200" dirty="0"/>
          </a:p>
        </p:txBody>
      </p:sp>
      <p:sp>
        <p:nvSpPr>
          <p:cNvPr id="5" name="Text 2"/>
          <p:cNvSpPr/>
          <p:nvPr/>
        </p:nvSpPr>
        <p:spPr>
          <a:xfrm>
            <a:off x="2268022" y="3315176"/>
            <a:ext cx="1156858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DCD7E5"/>
                </a:solidFill>
                <a:latin typeface="Heebo Light" pitchFamily="34" charset="0"/>
                <a:ea typeface="Heebo Light" pitchFamily="34" charset="-122"/>
                <a:cs typeface="Heebo Light" pitchFamily="34" charset="-120"/>
              </a:rPr>
              <a:t>Each node proposes a value to the network</a:t>
            </a:r>
            <a:endParaRPr lang="en-US" sz="1750" dirty="0"/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790" y="3958828"/>
            <a:ext cx="1134070" cy="1360884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2268022" y="4185642"/>
            <a:ext cx="372046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DCD7E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Asynchronous Agreement</a:t>
            </a:r>
            <a:endParaRPr lang="en-US" sz="2200" dirty="0"/>
          </a:p>
        </p:txBody>
      </p:sp>
      <p:sp>
        <p:nvSpPr>
          <p:cNvPr id="8" name="Text 4"/>
          <p:cNvSpPr/>
          <p:nvPr/>
        </p:nvSpPr>
        <p:spPr>
          <a:xfrm>
            <a:off x="2268022" y="4676061"/>
            <a:ext cx="1156858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DCD7E5"/>
                </a:solidFill>
                <a:latin typeface="Heebo Light" pitchFamily="34" charset="0"/>
                <a:ea typeface="Heebo Light" pitchFamily="34" charset="-122"/>
                <a:cs typeface="Heebo Light" pitchFamily="34" charset="-120"/>
              </a:rPr>
              <a:t>Nodes communicate without timing assumptions</a:t>
            </a:r>
            <a:endParaRPr lang="en-US" sz="1750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3790" y="5319713"/>
            <a:ext cx="1134070" cy="1360884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2268022" y="554652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DCD7E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Common Subset</a:t>
            </a:r>
            <a:endParaRPr lang="en-US" sz="2200" dirty="0"/>
          </a:p>
        </p:txBody>
      </p:sp>
      <p:sp>
        <p:nvSpPr>
          <p:cNvPr id="11" name="Text 6"/>
          <p:cNvSpPr/>
          <p:nvPr/>
        </p:nvSpPr>
        <p:spPr>
          <a:xfrm>
            <a:off x="2268022" y="6036945"/>
            <a:ext cx="1156858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DCD7E5"/>
                </a:solidFill>
                <a:latin typeface="Heebo Light" pitchFamily="34" charset="0"/>
                <a:ea typeface="Heebo Light" pitchFamily="34" charset="-122"/>
                <a:cs typeface="Heebo Light" pitchFamily="34" charset="-120"/>
              </a:rPr>
              <a:t>At least N-f proposals included in final set</a:t>
            </a:r>
            <a:endParaRPr lang="en-US" sz="175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C75EFBD-95AC-B2C4-2FEF-C14176C36FA3}"/>
              </a:ext>
            </a:extLst>
          </p:cNvPr>
          <p:cNvSpPr txBox="1"/>
          <p:nvPr/>
        </p:nvSpPr>
        <p:spPr>
          <a:xfrm>
            <a:off x="14044067" y="754236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chemeClr val="bg1"/>
                </a:solidFill>
              </a:rPr>
              <a:t>4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251109"/>
            <a:ext cx="6091118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F2F0F4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Threshold Encryption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1857256" y="286154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200" dirty="0">
                <a:solidFill>
                  <a:srgbClr val="DCD7E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Encrypt Proposals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3351967"/>
            <a:ext cx="389870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850"/>
              </a:lnSpc>
              <a:buNone/>
            </a:pPr>
            <a:r>
              <a:rPr lang="en-US" sz="1750" dirty="0">
                <a:solidFill>
                  <a:srgbClr val="DCD7E5"/>
                </a:solidFill>
                <a:latin typeface="Heebo Light" pitchFamily="34" charset="0"/>
                <a:ea typeface="Heebo Light" pitchFamily="34" charset="-122"/>
                <a:cs typeface="Heebo Light" pitchFamily="34" charset="-120"/>
              </a:rPr>
              <a:t>Nodes encrypt transaction batches to prevent censorship</a:t>
            </a:r>
            <a:endParaRPr lang="en-US" sz="1750" dirty="0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2653" y="2413516"/>
            <a:ext cx="4564975" cy="4564975"/>
          </a:xfrm>
          <a:prstGeom prst="rect">
            <a:avLst/>
          </a:prstGeom>
        </p:spPr>
      </p:pic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6731" y="3176588"/>
            <a:ext cx="339328" cy="424220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9937790" y="286154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DCD7E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Secure Agreement</a:t>
            </a:r>
            <a:endParaRPr lang="en-US" sz="2200" dirty="0"/>
          </a:p>
        </p:txBody>
      </p:sp>
      <p:sp>
        <p:nvSpPr>
          <p:cNvPr id="8" name="Text 4"/>
          <p:cNvSpPr/>
          <p:nvPr/>
        </p:nvSpPr>
        <p:spPr>
          <a:xfrm>
            <a:off x="9937790" y="3351967"/>
            <a:ext cx="38988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DCD7E5"/>
                </a:solidFill>
                <a:latin typeface="Heebo Light" pitchFamily="34" charset="0"/>
                <a:ea typeface="Heebo Light" pitchFamily="34" charset="-122"/>
                <a:cs typeface="Heebo Light" pitchFamily="34" charset="-120"/>
              </a:rPr>
              <a:t>ACS protocol agrees on encrypted proposals</a:t>
            </a:r>
            <a:endParaRPr lang="en-US" sz="1750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32653" y="2413516"/>
            <a:ext cx="4564975" cy="4564975"/>
          </a:xfrm>
          <a:prstGeom prst="rect">
            <a:avLst/>
          </a:prstGeom>
        </p:spPr>
      </p:pic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52604" y="3565088"/>
            <a:ext cx="339328" cy="424220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9937790" y="5314117"/>
            <a:ext cx="3068360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DCD7E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Threshold Decryption</a:t>
            </a:r>
            <a:endParaRPr lang="en-US" sz="2200" dirty="0"/>
          </a:p>
        </p:txBody>
      </p:sp>
      <p:sp>
        <p:nvSpPr>
          <p:cNvPr id="12" name="Text 6"/>
          <p:cNvSpPr/>
          <p:nvPr/>
        </p:nvSpPr>
        <p:spPr>
          <a:xfrm>
            <a:off x="9937790" y="5804535"/>
            <a:ext cx="38988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DCD7E5"/>
                </a:solidFill>
                <a:latin typeface="Heebo Light" pitchFamily="34" charset="0"/>
                <a:ea typeface="Heebo Light" pitchFamily="34" charset="-122"/>
                <a:cs typeface="Heebo Light" pitchFamily="34" charset="-120"/>
              </a:rPr>
              <a:t>At least f+1 nodes must contribute decryption shares</a:t>
            </a:r>
            <a:endParaRPr lang="en-US" sz="1750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32653" y="2413516"/>
            <a:ext cx="4564975" cy="4564975"/>
          </a:xfrm>
          <a:prstGeom prst="rect">
            <a:avLst/>
          </a:prstGeom>
        </p:spPr>
      </p:pic>
      <p:pic>
        <p:nvPicPr>
          <p:cNvPr id="14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64103" y="5790962"/>
            <a:ext cx="339328" cy="424220"/>
          </a:xfrm>
          <a:prstGeom prst="rect">
            <a:avLst/>
          </a:prstGeom>
        </p:spPr>
      </p:pic>
      <p:sp>
        <p:nvSpPr>
          <p:cNvPr id="15" name="Text 7"/>
          <p:cNvSpPr/>
          <p:nvPr/>
        </p:nvSpPr>
        <p:spPr>
          <a:xfrm>
            <a:off x="1857256" y="531411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200" dirty="0">
                <a:solidFill>
                  <a:srgbClr val="DCD7E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Reveal Transactions</a:t>
            </a:r>
            <a:endParaRPr lang="en-US" sz="2200" dirty="0"/>
          </a:p>
        </p:txBody>
      </p:sp>
      <p:sp>
        <p:nvSpPr>
          <p:cNvPr id="16" name="Text 8"/>
          <p:cNvSpPr/>
          <p:nvPr/>
        </p:nvSpPr>
        <p:spPr>
          <a:xfrm>
            <a:off x="793790" y="5804535"/>
            <a:ext cx="389870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850"/>
              </a:lnSpc>
              <a:buNone/>
            </a:pPr>
            <a:r>
              <a:rPr lang="en-US" sz="1750" dirty="0">
                <a:solidFill>
                  <a:srgbClr val="DCD7E5"/>
                </a:solidFill>
                <a:latin typeface="Heebo Light" pitchFamily="34" charset="0"/>
                <a:ea typeface="Heebo Light" pitchFamily="34" charset="-122"/>
                <a:cs typeface="Heebo Light" pitchFamily="34" charset="-120"/>
              </a:rPr>
              <a:t>Proposals decrypted only after agreement</a:t>
            </a:r>
            <a:endParaRPr lang="en-US" sz="1750" dirty="0"/>
          </a:p>
        </p:txBody>
      </p:sp>
      <p:pic>
        <p:nvPicPr>
          <p:cNvPr id="17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32653" y="2413516"/>
            <a:ext cx="4564975" cy="4564975"/>
          </a:xfrm>
          <a:prstGeom prst="rect">
            <a:avLst/>
          </a:prstGeom>
        </p:spPr>
      </p:pic>
      <p:pic>
        <p:nvPicPr>
          <p:cNvPr id="18" name="Image 7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38230" y="5402461"/>
            <a:ext cx="339328" cy="42422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676145EF-C1CB-42DD-B35D-A47C78122831}"/>
              </a:ext>
            </a:extLst>
          </p:cNvPr>
          <p:cNvSpPr txBox="1"/>
          <p:nvPr/>
        </p:nvSpPr>
        <p:spPr>
          <a:xfrm>
            <a:off x="14044067" y="754236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chemeClr val="bg1"/>
                </a:solidFill>
              </a:rPr>
              <a:t>5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459825"/>
            <a:ext cx="6082546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F2F0F4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Batching Mechanism</a:t>
            </a:r>
            <a:endParaRPr lang="en-US" sz="4450" dirty="0"/>
          </a:p>
        </p:txBody>
      </p:sp>
      <p:sp>
        <p:nvSpPr>
          <p:cNvPr id="3" name="Shape 1"/>
          <p:cNvSpPr/>
          <p:nvPr/>
        </p:nvSpPr>
        <p:spPr>
          <a:xfrm>
            <a:off x="793790" y="2622233"/>
            <a:ext cx="2173724" cy="1306949"/>
          </a:xfrm>
          <a:prstGeom prst="roundRect">
            <a:avLst>
              <a:gd name="adj" fmla="val 7289"/>
            </a:avLst>
          </a:prstGeom>
          <a:solidFill>
            <a:srgbClr val="31136C"/>
          </a:solidFill>
          <a:ln w="7620">
            <a:solidFill>
              <a:srgbClr val="4A2C85"/>
            </a:solidFill>
            <a:prstDash val="solid"/>
          </a:ln>
        </p:spPr>
        <p:txBody>
          <a:bodyPr/>
          <a:lstStyle/>
          <a:p>
            <a:endParaRPr lang="en-CA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1167" y="3076337"/>
            <a:ext cx="318968" cy="398621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3194328" y="284904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DCD7E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Transaction Buffer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3194328" y="3339465"/>
            <a:ext cx="5345430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DCD7E5"/>
                </a:solidFill>
                <a:latin typeface="Heebo Light" pitchFamily="34" charset="0"/>
                <a:ea typeface="Heebo Light" pitchFamily="34" charset="-122"/>
                <a:cs typeface="Heebo Light" pitchFamily="34" charset="-120"/>
              </a:rPr>
              <a:t>Each node maintains a queue of pending transactions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3080861" y="3913942"/>
            <a:ext cx="10642402" cy="15240"/>
          </a:xfrm>
          <a:prstGeom prst="roundRect">
            <a:avLst>
              <a:gd name="adj" fmla="val 625116"/>
            </a:avLst>
          </a:prstGeom>
          <a:solidFill>
            <a:srgbClr val="4A2C85"/>
          </a:solidFill>
          <a:ln/>
        </p:spPr>
        <p:txBody>
          <a:bodyPr/>
          <a:lstStyle/>
          <a:p>
            <a:endParaRPr lang="en-CA"/>
          </a:p>
        </p:txBody>
      </p:sp>
      <p:sp>
        <p:nvSpPr>
          <p:cNvPr id="8" name="Shape 5"/>
          <p:cNvSpPr/>
          <p:nvPr/>
        </p:nvSpPr>
        <p:spPr>
          <a:xfrm>
            <a:off x="793790" y="4042529"/>
            <a:ext cx="4347567" cy="1306949"/>
          </a:xfrm>
          <a:prstGeom prst="roundRect">
            <a:avLst>
              <a:gd name="adj" fmla="val 7289"/>
            </a:avLst>
          </a:prstGeom>
          <a:solidFill>
            <a:srgbClr val="31136C"/>
          </a:solidFill>
          <a:ln w="7620">
            <a:solidFill>
              <a:srgbClr val="4A2C85"/>
            </a:solidFill>
            <a:prstDash val="solid"/>
          </a:ln>
        </p:spPr>
        <p:txBody>
          <a:bodyPr/>
          <a:lstStyle/>
          <a:p>
            <a:endParaRPr lang="en-CA"/>
          </a:p>
        </p:txBody>
      </p:sp>
      <p:pic>
        <p:nvPicPr>
          <p:cNvPr id="9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8089" y="4496633"/>
            <a:ext cx="318968" cy="398621"/>
          </a:xfrm>
          <a:prstGeom prst="rect">
            <a:avLst/>
          </a:prstGeom>
        </p:spPr>
      </p:pic>
      <p:sp>
        <p:nvSpPr>
          <p:cNvPr id="10" name="Text 6"/>
          <p:cNvSpPr/>
          <p:nvPr/>
        </p:nvSpPr>
        <p:spPr>
          <a:xfrm>
            <a:off x="5368171" y="426934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DCD7E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Random Selection</a:t>
            </a:r>
            <a:endParaRPr lang="en-US" sz="2200" dirty="0"/>
          </a:p>
        </p:txBody>
      </p:sp>
      <p:sp>
        <p:nvSpPr>
          <p:cNvPr id="11" name="Text 7"/>
          <p:cNvSpPr/>
          <p:nvPr/>
        </p:nvSpPr>
        <p:spPr>
          <a:xfrm>
            <a:off x="5368171" y="4759762"/>
            <a:ext cx="482155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DCD7E5"/>
                </a:solidFill>
                <a:latin typeface="Heebo Light" pitchFamily="34" charset="0"/>
                <a:ea typeface="Heebo Light" pitchFamily="34" charset="-122"/>
                <a:cs typeface="Heebo Light" pitchFamily="34" charset="-120"/>
              </a:rPr>
              <a:t>Randomly sample transactions to create a batch</a:t>
            </a:r>
            <a:endParaRPr lang="en-US" sz="1750" dirty="0"/>
          </a:p>
        </p:txBody>
      </p:sp>
      <p:sp>
        <p:nvSpPr>
          <p:cNvPr id="12" name="Shape 8"/>
          <p:cNvSpPr/>
          <p:nvPr/>
        </p:nvSpPr>
        <p:spPr>
          <a:xfrm>
            <a:off x="5254704" y="5334238"/>
            <a:ext cx="8468558" cy="15240"/>
          </a:xfrm>
          <a:prstGeom prst="roundRect">
            <a:avLst>
              <a:gd name="adj" fmla="val 625116"/>
            </a:avLst>
          </a:prstGeom>
          <a:solidFill>
            <a:srgbClr val="4A2C85"/>
          </a:solidFill>
          <a:ln/>
        </p:spPr>
        <p:txBody>
          <a:bodyPr/>
          <a:lstStyle/>
          <a:p>
            <a:endParaRPr lang="en-CA"/>
          </a:p>
        </p:txBody>
      </p:sp>
      <p:sp>
        <p:nvSpPr>
          <p:cNvPr id="13" name="Shape 9"/>
          <p:cNvSpPr/>
          <p:nvPr/>
        </p:nvSpPr>
        <p:spPr>
          <a:xfrm>
            <a:off x="793790" y="5462826"/>
            <a:ext cx="6521410" cy="1306949"/>
          </a:xfrm>
          <a:prstGeom prst="roundRect">
            <a:avLst>
              <a:gd name="adj" fmla="val 7289"/>
            </a:avLst>
          </a:prstGeom>
          <a:solidFill>
            <a:srgbClr val="31136C"/>
          </a:solidFill>
          <a:ln w="7620">
            <a:solidFill>
              <a:srgbClr val="4A2C85"/>
            </a:solidFill>
            <a:prstDash val="solid"/>
          </a:ln>
        </p:spPr>
        <p:txBody>
          <a:bodyPr/>
          <a:lstStyle/>
          <a:p>
            <a:endParaRPr lang="en-CA"/>
          </a:p>
        </p:txBody>
      </p:sp>
      <p:pic>
        <p:nvPicPr>
          <p:cNvPr id="1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95011" y="5916930"/>
            <a:ext cx="318968" cy="398621"/>
          </a:xfrm>
          <a:prstGeom prst="rect">
            <a:avLst/>
          </a:prstGeom>
        </p:spPr>
      </p:pic>
      <p:sp>
        <p:nvSpPr>
          <p:cNvPr id="15" name="Text 10"/>
          <p:cNvSpPr/>
          <p:nvPr/>
        </p:nvSpPr>
        <p:spPr>
          <a:xfrm>
            <a:off x="7542014" y="568964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DCD7E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Batch Size</a:t>
            </a:r>
            <a:endParaRPr lang="en-US" sz="2200" dirty="0"/>
          </a:p>
        </p:txBody>
      </p:sp>
      <p:sp>
        <p:nvSpPr>
          <p:cNvPr id="16" name="Text 11"/>
          <p:cNvSpPr/>
          <p:nvPr/>
        </p:nvSpPr>
        <p:spPr>
          <a:xfrm>
            <a:off x="7542014" y="6180058"/>
            <a:ext cx="5109210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DCD7E5"/>
                </a:solidFill>
                <a:latin typeface="Heebo Light" pitchFamily="34" charset="0"/>
                <a:ea typeface="Heebo Light" pitchFamily="34" charset="-122"/>
                <a:cs typeface="Heebo Light" pitchFamily="34" charset="-120"/>
              </a:rPr>
              <a:t>Size B tuned to maximize throughput and efficiency</a:t>
            </a:r>
            <a:endParaRPr lang="en-US" sz="175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CF6757E-6336-0163-2850-840DA21ECF5C}"/>
              </a:ext>
            </a:extLst>
          </p:cNvPr>
          <p:cNvSpPr txBox="1"/>
          <p:nvPr/>
        </p:nvSpPr>
        <p:spPr>
          <a:xfrm>
            <a:off x="14044067" y="754236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chemeClr val="bg1"/>
                </a:solidFill>
              </a:rPr>
              <a:t>6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516499"/>
            <a:ext cx="6740247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F2F0F4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High-Level Architecture</a:t>
            </a:r>
            <a:endParaRPr lang="en-US" sz="44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8348" y="2678906"/>
            <a:ext cx="2152055" cy="1306949"/>
          </a:xfrm>
          <a:prstGeom prst="rect">
            <a:avLst/>
          </a:prstGeom>
        </p:spPr>
      </p:pic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4892" y="3294936"/>
            <a:ext cx="318968" cy="398621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5357217" y="290572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DCD7E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Consensus Layer</a:t>
            </a:r>
            <a:endParaRPr lang="en-US" sz="2200" dirty="0"/>
          </a:p>
        </p:txBody>
      </p:sp>
      <p:sp>
        <p:nvSpPr>
          <p:cNvPr id="6" name="Text 2"/>
          <p:cNvSpPr/>
          <p:nvPr/>
        </p:nvSpPr>
        <p:spPr>
          <a:xfrm>
            <a:off x="5357217" y="3396139"/>
            <a:ext cx="3985260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DCD7E5"/>
                </a:solidFill>
                <a:latin typeface="Heebo Light" pitchFamily="34" charset="0"/>
                <a:ea typeface="Heebo Light" pitchFamily="34" charset="-122"/>
                <a:cs typeface="Heebo Light" pitchFamily="34" charset="-120"/>
              </a:rPr>
              <a:t>Final agreement on transaction ordering</a:t>
            </a:r>
            <a:endParaRPr lang="en-US" sz="1750" dirty="0"/>
          </a:p>
        </p:txBody>
      </p:sp>
      <p:sp>
        <p:nvSpPr>
          <p:cNvPr id="7" name="Shape 3"/>
          <p:cNvSpPr/>
          <p:nvPr/>
        </p:nvSpPr>
        <p:spPr>
          <a:xfrm>
            <a:off x="5187077" y="3998952"/>
            <a:ext cx="8592860" cy="15240"/>
          </a:xfrm>
          <a:prstGeom prst="roundRect">
            <a:avLst>
              <a:gd name="adj" fmla="val 625116"/>
            </a:avLst>
          </a:prstGeom>
          <a:solidFill>
            <a:srgbClr val="4A2C85"/>
          </a:solidFill>
          <a:ln/>
        </p:spPr>
        <p:txBody>
          <a:bodyPr/>
          <a:lstStyle/>
          <a:p>
            <a:endParaRPr lang="en-CA"/>
          </a:p>
        </p:txBody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2381" y="4042529"/>
            <a:ext cx="4304109" cy="1306949"/>
          </a:xfrm>
          <a:prstGeom prst="rect">
            <a:avLst/>
          </a:prstGeom>
        </p:spPr>
      </p:pic>
      <p:pic>
        <p:nvPicPr>
          <p:cNvPr id="9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94892" y="4496633"/>
            <a:ext cx="318968" cy="398621"/>
          </a:xfrm>
          <a:prstGeom prst="rect">
            <a:avLst/>
          </a:prstGeom>
        </p:spPr>
      </p:pic>
      <p:sp>
        <p:nvSpPr>
          <p:cNvPr id="10" name="Text 4"/>
          <p:cNvSpPr/>
          <p:nvPr/>
        </p:nvSpPr>
        <p:spPr>
          <a:xfrm>
            <a:off x="6433304" y="426934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DCD7E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Node Processing</a:t>
            </a:r>
            <a:endParaRPr lang="en-US" sz="2200" dirty="0"/>
          </a:p>
        </p:txBody>
      </p:sp>
      <p:sp>
        <p:nvSpPr>
          <p:cNvPr id="11" name="Text 5"/>
          <p:cNvSpPr/>
          <p:nvPr/>
        </p:nvSpPr>
        <p:spPr>
          <a:xfrm>
            <a:off x="6433304" y="4759762"/>
            <a:ext cx="397490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DCD7E5"/>
                </a:solidFill>
                <a:latin typeface="Heebo Light" pitchFamily="34" charset="0"/>
                <a:ea typeface="Heebo Light" pitchFamily="34" charset="-122"/>
                <a:cs typeface="Heebo Light" pitchFamily="34" charset="-120"/>
              </a:rPr>
              <a:t>ACS, RBC, BA, and Threshold Encryption</a:t>
            </a:r>
            <a:endParaRPr lang="en-US" sz="1750" dirty="0"/>
          </a:p>
        </p:txBody>
      </p:sp>
      <p:sp>
        <p:nvSpPr>
          <p:cNvPr id="12" name="Shape 6"/>
          <p:cNvSpPr/>
          <p:nvPr/>
        </p:nvSpPr>
        <p:spPr>
          <a:xfrm>
            <a:off x="6263164" y="5362575"/>
            <a:ext cx="7516773" cy="15240"/>
          </a:xfrm>
          <a:prstGeom prst="roundRect">
            <a:avLst>
              <a:gd name="adj" fmla="val 625116"/>
            </a:avLst>
          </a:prstGeom>
          <a:solidFill>
            <a:srgbClr val="4A2C85"/>
          </a:solidFill>
          <a:ln/>
        </p:spPr>
        <p:txBody>
          <a:bodyPr/>
          <a:lstStyle/>
          <a:p>
            <a:endParaRPr lang="en-CA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6294" y="5406152"/>
            <a:ext cx="6456164" cy="1306949"/>
          </a:xfrm>
          <a:prstGeom prst="rect">
            <a:avLst/>
          </a:prstGeom>
        </p:spPr>
      </p:pic>
      <p:pic>
        <p:nvPicPr>
          <p:cNvPr id="14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94773" y="5860256"/>
            <a:ext cx="318968" cy="398621"/>
          </a:xfrm>
          <a:prstGeom prst="rect">
            <a:avLst/>
          </a:prstGeom>
        </p:spPr>
      </p:pic>
      <p:sp>
        <p:nvSpPr>
          <p:cNvPr id="15" name="Text 7"/>
          <p:cNvSpPr/>
          <p:nvPr/>
        </p:nvSpPr>
        <p:spPr>
          <a:xfrm>
            <a:off x="7509272" y="563296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DCD7E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Client Input</a:t>
            </a:r>
            <a:endParaRPr lang="en-US" sz="2200" dirty="0"/>
          </a:p>
        </p:txBody>
      </p:sp>
      <p:sp>
        <p:nvSpPr>
          <p:cNvPr id="16" name="Text 8"/>
          <p:cNvSpPr/>
          <p:nvPr/>
        </p:nvSpPr>
        <p:spPr>
          <a:xfrm>
            <a:off x="7509272" y="6123384"/>
            <a:ext cx="448425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DCD7E5"/>
                </a:solidFill>
                <a:latin typeface="Heebo Light" pitchFamily="34" charset="0"/>
                <a:ea typeface="Heebo Light" pitchFamily="34" charset="-122"/>
                <a:cs typeface="Heebo Light" pitchFamily="34" charset="-120"/>
              </a:rPr>
              <a:t>Transaction submission from external clients</a:t>
            </a:r>
            <a:endParaRPr lang="en-US" sz="175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D00EB95-DFFF-6DAF-DB6F-C6D09815AF52}"/>
              </a:ext>
            </a:extLst>
          </p:cNvPr>
          <p:cNvSpPr txBox="1"/>
          <p:nvPr/>
        </p:nvSpPr>
        <p:spPr>
          <a:xfrm>
            <a:off x="14044067" y="754236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chemeClr val="bg1"/>
                </a:solidFill>
              </a:rPr>
              <a:t>7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636151"/>
            <a:ext cx="8567618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F2F0F4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Protocol Breakdown Overview</a:t>
            </a:r>
            <a:endParaRPr lang="en-US" sz="4450" dirty="0"/>
          </a:p>
        </p:txBody>
      </p:sp>
      <p:sp>
        <p:nvSpPr>
          <p:cNvPr id="3" name="Shape 1"/>
          <p:cNvSpPr/>
          <p:nvPr/>
        </p:nvSpPr>
        <p:spPr>
          <a:xfrm>
            <a:off x="1048941" y="1685092"/>
            <a:ext cx="30480" cy="5908238"/>
          </a:xfrm>
          <a:prstGeom prst="roundRect">
            <a:avLst>
              <a:gd name="adj" fmla="val 312558"/>
            </a:avLst>
          </a:prstGeom>
          <a:solidFill>
            <a:srgbClr val="4A2C85"/>
          </a:solidFill>
          <a:ln/>
        </p:spPr>
        <p:txBody>
          <a:bodyPr/>
          <a:lstStyle/>
          <a:p>
            <a:endParaRPr lang="en-CA"/>
          </a:p>
        </p:txBody>
      </p:sp>
      <p:sp>
        <p:nvSpPr>
          <p:cNvPr id="4" name="Shape 2"/>
          <p:cNvSpPr/>
          <p:nvPr/>
        </p:nvSpPr>
        <p:spPr>
          <a:xfrm>
            <a:off x="1273612" y="2180153"/>
            <a:ext cx="680442" cy="30480"/>
          </a:xfrm>
          <a:prstGeom prst="roundRect">
            <a:avLst>
              <a:gd name="adj" fmla="val 312558"/>
            </a:avLst>
          </a:prstGeom>
          <a:solidFill>
            <a:srgbClr val="4A2C85"/>
          </a:solidFill>
          <a:ln/>
        </p:spPr>
        <p:txBody>
          <a:bodyPr/>
          <a:lstStyle/>
          <a:p>
            <a:endParaRPr lang="en-CA"/>
          </a:p>
        </p:txBody>
      </p:sp>
      <p:sp>
        <p:nvSpPr>
          <p:cNvPr id="5" name="Shape 3"/>
          <p:cNvSpPr/>
          <p:nvPr/>
        </p:nvSpPr>
        <p:spPr>
          <a:xfrm>
            <a:off x="793790" y="1940243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31136C"/>
          </a:solidFill>
          <a:ln w="7620">
            <a:solidFill>
              <a:srgbClr val="4A2C85"/>
            </a:solidFill>
            <a:prstDash val="solid"/>
          </a:ln>
        </p:spPr>
        <p:txBody>
          <a:bodyPr/>
          <a:lstStyle/>
          <a:p>
            <a:endParaRPr lang="en-CA"/>
          </a:p>
        </p:txBody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8860" y="1982748"/>
            <a:ext cx="340162" cy="425291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2183011" y="1911906"/>
            <a:ext cx="3138368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DCD7E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Transaction Collection</a:t>
            </a:r>
            <a:endParaRPr lang="en-US" sz="2200" dirty="0"/>
          </a:p>
        </p:txBody>
      </p:sp>
      <p:sp>
        <p:nvSpPr>
          <p:cNvPr id="8" name="Text 5"/>
          <p:cNvSpPr/>
          <p:nvPr/>
        </p:nvSpPr>
        <p:spPr>
          <a:xfrm>
            <a:off x="2183011" y="2402324"/>
            <a:ext cx="1165359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DCD7E5"/>
                </a:solidFill>
                <a:latin typeface="Heebo Light" pitchFamily="34" charset="0"/>
                <a:ea typeface="Heebo Light" pitchFamily="34" charset="-122"/>
                <a:cs typeface="Heebo Light" pitchFamily="34" charset="-120"/>
              </a:rPr>
              <a:t>Nodes gather and encrypt transaction batches</a:t>
            </a:r>
            <a:endParaRPr lang="en-US" sz="1750" dirty="0"/>
          </a:p>
        </p:txBody>
      </p:sp>
      <p:sp>
        <p:nvSpPr>
          <p:cNvPr id="9" name="Shape 6"/>
          <p:cNvSpPr/>
          <p:nvPr/>
        </p:nvSpPr>
        <p:spPr>
          <a:xfrm>
            <a:off x="1273612" y="3713917"/>
            <a:ext cx="680442" cy="30480"/>
          </a:xfrm>
          <a:prstGeom prst="roundRect">
            <a:avLst>
              <a:gd name="adj" fmla="val 312558"/>
            </a:avLst>
          </a:prstGeom>
          <a:solidFill>
            <a:srgbClr val="4A2C85"/>
          </a:solidFill>
          <a:ln/>
        </p:spPr>
        <p:txBody>
          <a:bodyPr/>
          <a:lstStyle/>
          <a:p>
            <a:endParaRPr lang="en-CA"/>
          </a:p>
        </p:txBody>
      </p:sp>
      <p:sp>
        <p:nvSpPr>
          <p:cNvPr id="10" name="Shape 7"/>
          <p:cNvSpPr/>
          <p:nvPr/>
        </p:nvSpPr>
        <p:spPr>
          <a:xfrm>
            <a:off x="793790" y="3474006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31136C"/>
          </a:solidFill>
          <a:ln w="7620">
            <a:solidFill>
              <a:srgbClr val="4A2C85"/>
            </a:solidFill>
            <a:prstDash val="solid"/>
          </a:ln>
        </p:spPr>
        <p:txBody>
          <a:bodyPr/>
          <a:lstStyle/>
          <a:p>
            <a:endParaRPr lang="en-CA"/>
          </a:p>
        </p:txBody>
      </p:sp>
      <p:pic>
        <p:nvPicPr>
          <p:cNvPr id="11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8860" y="3516511"/>
            <a:ext cx="340162" cy="425291"/>
          </a:xfrm>
          <a:prstGeom prst="rect">
            <a:avLst/>
          </a:prstGeom>
        </p:spPr>
      </p:pic>
      <p:sp>
        <p:nvSpPr>
          <p:cNvPr id="12" name="Text 8"/>
          <p:cNvSpPr/>
          <p:nvPr/>
        </p:nvSpPr>
        <p:spPr>
          <a:xfrm>
            <a:off x="2183011" y="344566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DCD7E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Agreement via ACS</a:t>
            </a:r>
            <a:endParaRPr lang="en-US" sz="2200" dirty="0"/>
          </a:p>
        </p:txBody>
      </p:sp>
      <p:sp>
        <p:nvSpPr>
          <p:cNvPr id="13" name="Text 9"/>
          <p:cNvSpPr/>
          <p:nvPr/>
        </p:nvSpPr>
        <p:spPr>
          <a:xfrm>
            <a:off x="2183011" y="3936087"/>
            <a:ext cx="1165359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DCD7E5"/>
                </a:solidFill>
                <a:latin typeface="Heebo Light" pitchFamily="34" charset="0"/>
                <a:ea typeface="Heebo Light" pitchFamily="34" charset="-122"/>
                <a:cs typeface="Heebo Light" pitchFamily="34" charset="-120"/>
              </a:rPr>
              <a:t>Nodes agree on set of encrypted proposals</a:t>
            </a:r>
            <a:endParaRPr lang="en-US" sz="1750" dirty="0"/>
          </a:p>
        </p:txBody>
      </p:sp>
      <p:sp>
        <p:nvSpPr>
          <p:cNvPr id="14" name="Shape 10"/>
          <p:cNvSpPr/>
          <p:nvPr/>
        </p:nvSpPr>
        <p:spPr>
          <a:xfrm>
            <a:off x="1273612" y="5247680"/>
            <a:ext cx="680442" cy="30480"/>
          </a:xfrm>
          <a:prstGeom prst="roundRect">
            <a:avLst>
              <a:gd name="adj" fmla="val 312558"/>
            </a:avLst>
          </a:prstGeom>
          <a:solidFill>
            <a:srgbClr val="4A2C85"/>
          </a:solidFill>
          <a:ln/>
        </p:spPr>
        <p:txBody>
          <a:bodyPr/>
          <a:lstStyle/>
          <a:p>
            <a:endParaRPr lang="en-CA"/>
          </a:p>
        </p:txBody>
      </p:sp>
      <p:sp>
        <p:nvSpPr>
          <p:cNvPr id="15" name="Shape 11"/>
          <p:cNvSpPr/>
          <p:nvPr/>
        </p:nvSpPr>
        <p:spPr>
          <a:xfrm>
            <a:off x="793790" y="5007769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31136C"/>
          </a:solidFill>
          <a:ln w="7620">
            <a:solidFill>
              <a:srgbClr val="4A2C85"/>
            </a:solidFill>
            <a:prstDash val="solid"/>
          </a:ln>
        </p:spPr>
        <p:txBody>
          <a:bodyPr/>
          <a:lstStyle/>
          <a:p>
            <a:endParaRPr lang="en-CA"/>
          </a:p>
        </p:txBody>
      </p:sp>
      <p:pic>
        <p:nvPicPr>
          <p:cNvPr id="16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8860" y="5050274"/>
            <a:ext cx="340162" cy="425291"/>
          </a:xfrm>
          <a:prstGeom prst="rect">
            <a:avLst/>
          </a:prstGeom>
        </p:spPr>
      </p:pic>
      <p:sp>
        <p:nvSpPr>
          <p:cNvPr id="17" name="Text 12"/>
          <p:cNvSpPr/>
          <p:nvPr/>
        </p:nvSpPr>
        <p:spPr>
          <a:xfrm>
            <a:off x="2183011" y="4979432"/>
            <a:ext cx="3068360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DCD7E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Threshold Decryption</a:t>
            </a:r>
            <a:endParaRPr lang="en-US" sz="2200" dirty="0"/>
          </a:p>
        </p:txBody>
      </p:sp>
      <p:sp>
        <p:nvSpPr>
          <p:cNvPr id="18" name="Text 13"/>
          <p:cNvSpPr/>
          <p:nvPr/>
        </p:nvSpPr>
        <p:spPr>
          <a:xfrm>
            <a:off x="2183011" y="5469850"/>
            <a:ext cx="1165359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DCD7E5"/>
                </a:solidFill>
                <a:latin typeface="Heebo Light" pitchFamily="34" charset="0"/>
                <a:ea typeface="Heebo Light" pitchFamily="34" charset="-122"/>
                <a:cs typeface="Heebo Light" pitchFamily="34" charset="-120"/>
              </a:rPr>
              <a:t>Nodes contribute shares to decrypt agreed proposals</a:t>
            </a:r>
            <a:endParaRPr lang="en-US" sz="1750" dirty="0"/>
          </a:p>
        </p:txBody>
      </p:sp>
      <p:sp>
        <p:nvSpPr>
          <p:cNvPr id="19" name="Shape 14"/>
          <p:cNvSpPr/>
          <p:nvPr/>
        </p:nvSpPr>
        <p:spPr>
          <a:xfrm>
            <a:off x="1273612" y="6781443"/>
            <a:ext cx="680442" cy="30480"/>
          </a:xfrm>
          <a:prstGeom prst="roundRect">
            <a:avLst>
              <a:gd name="adj" fmla="val 312558"/>
            </a:avLst>
          </a:prstGeom>
          <a:solidFill>
            <a:srgbClr val="4A2C85"/>
          </a:solidFill>
          <a:ln/>
        </p:spPr>
        <p:txBody>
          <a:bodyPr/>
          <a:lstStyle/>
          <a:p>
            <a:endParaRPr lang="en-CA"/>
          </a:p>
        </p:txBody>
      </p:sp>
      <p:sp>
        <p:nvSpPr>
          <p:cNvPr id="20" name="Shape 15"/>
          <p:cNvSpPr/>
          <p:nvPr/>
        </p:nvSpPr>
        <p:spPr>
          <a:xfrm>
            <a:off x="793790" y="6541532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31136C"/>
          </a:solidFill>
          <a:ln w="7620">
            <a:solidFill>
              <a:srgbClr val="4A2C85"/>
            </a:solidFill>
            <a:prstDash val="solid"/>
          </a:ln>
        </p:spPr>
        <p:txBody>
          <a:bodyPr/>
          <a:lstStyle/>
          <a:p>
            <a:endParaRPr lang="en-CA"/>
          </a:p>
        </p:txBody>
      </p:sp>
      <p:pic>
        <p:nvPicPr>
          <p:cNvPr id="21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8860" y="6584037"/>
            <a:ext cx="340162" cy="425291"/>
          </a:xfrm>
          <a:prstGeom prst="rect">
            <a:avLst/>
          </a:prstGeom>
        </p:spPr>
      </p:pic>
      <p:sp>
        <p:nvSpPr>
          <p:cNvPr id="22" name="Text 16"/>
          <p:cNvSpPr/>
          <p:nvPr/>
        </p:nvSpPr>
        <p:spPr>
          <a:xfrm>
            <a:off x="2183011" y="651319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DCD7E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Commit</a:t>
            </a:r>
            <a:endParaRPr lang="en-US" sz="2200" dirty="0"/>
          </a:p>
        </p:txBody>
      </p:sp>
      <p:sp>
        <p:nvSpPr>
          <p:cNvPr id="23" name="Text 17"/>
          <p:cNvSpPr/>
          <p:nvPr/>
        </p:nvSpPr>
        <p:spPr>
          <a:xfrm>
            <a:off x="2183011" y="7003613"/>
            <a:ext cx="1165359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DCD7E5"/>
                </a:solidFill>
                <a:latin typeface="Heebo Light" pitchFamily="34" charset="0"/>
                <a:ea typeface="Heebo Light" pitchFamily="34" charset="-122"/>
                <a:cs typeface="Heebo Light" pitchFamily="34" charset="-120"/>
              </a:rPr>
              <a:t>Transactions ordered and committed to ledger</a:t>
            </a:r>
            <a:endParaRPr lang="en-US" sz="175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B3D7339-2A6D-7B89-1998-BBD9B86DE437}"/>
              </a:ext>
            </a:extLst>
          </p:cNvPr>
          <p:cNvSpPr txBox="1"/>
          <p:nvPr/>
        </p:nvSpPr>
        <p:spPr>
          <a:xfrm>
            <a:off x="14044067" y="754236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chemeClr val="bg1"/>
                </a:solidFill>
              </a:rPr>
              <a:t>8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747724"/>
            <a:ext cx="12754094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F2F0F4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Asynchronous Common Subset (ACS) Details</a:t>
            </a:r>
            <a:endParaRPr lang="en-US" sz="4450" dirty="0"/>
          </a:p>
        </p:txBody>
      </p:sp>
      <p:sp>
        <p:nvSpPr>
          <p:cNvPr id="3" name="Shape 1"/>
          <p:cNvSpPr/>
          <p:nvPr/>
        </p:nvSpPr>
        <p:spPr>
          <a:xfrm>
            <a:off x="793790" y="3796665"/>
            <a:ext cx="6408063" cy="1685092"/>
          </a:xfrm>
          <a:prstGeom prst="roundRect">
            <a:avLst>
              <a:gd name="adj" fmla="val 5654"/>
            </a:avLst>
          </a:prstGeom>
          <a:solidFill>
            <a:srgbClr val="31136C"/>
          </a:solidFill>
          <a:ln w="7620">
            <a:solidFill>
              <a:srgbClr val="4A2C85"/>
            </a:solidFill>
            <a:prstDash val="solid"/>
          </a:ln>
        </p:spPr>
        <p:txBody>
          <a:bodyPr/>
          <a:lstStyle/>
          <a:p>
            <a:endParaRPr lang="en-CA"/>
          </a:p>
        </p:txBody>
      </p:sp>
      <p:sp>
        <p:nvSpPr>
          <p:cNvPr id="4" name="Text 2"/>
          <p:cNvSpPr/>
          <p:nvPr/>
        </p:nvSpPr>
        <p:spPr>
          <a:xfrm>
            <a:off x="1028224" y="403109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DCD7E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Purpose</a:t>
            </a:r>
            <a:endParaRPr lang="en-US" sz="2200" dirty="0"/>
          </a:p>
        </p:txBody>
      </p:sp>
      <p:sp>
        <p:nvSpPr>
          <p:cNvPr id="5" name="Text 3"/>
          <p:cNvSpPr/>
          <p:nvPr/>
        </p:nvSpPr>
        <p:spPr>
          <a:xfrm>
            <a:off x="1028224" y="4521517"/>
            <a:ext cx="5939195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DCD7E5"/>
                </a:solidFill>
                <a:latin typeface="Heebo Light" pitchFamily="34" charset="0"/>
                <a:ea typeface="Heebo Light" pitchFamily="34" charset="-122"/>
                <a:cs typeface="Heebo Light" pitchFamily="34" charset="-120"/>
              </a:rPr>
              <a:t>Aggregates proposals from at least N-f nodes despite asynchrony</a:t>
            </a:r>
            <a:endParaRPr lang="en-US" sz="1750" dirty="0"/>
          </a:p>
        </p:txBody>
      </p:sp>
      <p:sp>
        <p:nvSpPr>
          <p:cNvPr id="6" name="Shape 4"/>
          <p:cNvSpPr/>
          <p:nvPr/>
        </p:nvSpPr>
        <p:spPr>
          <a:xfrm>
            <a:off x="7428667" y="3796665"/>
            <a:ext cx="6408063" cy="1685092"/>
          </a:xfrm>
          <a:prstGeom prst="roundRect">
            <a:avLst>
              <a:gd name="adj" fmla="val 5654"/>
            </a:avLst>
          </a:prstGeom>
          <a:solidFill>
            <a:srgbClr val="31136C"/>
          </a:solidFill>
          <a:ln w="7620">
            <a:solidFill>
              <a:srgbClr val="4A2C85"/>
            </a:solidFill>
            <a:prstDash val="solid"/>
          </a:ln>
        </p:spPr>
        <p:txBody>
          <a:bodyPr/>
          <a:lstStyle/>
          <a:p>
            <a:endParaRPr lang="en-CA"/>
          </a:p>
        </p:txBody>
      </p:sp>
      <p:sp>
        <p:nvSpPr>
          <p:cNvPr id="7" name="Text 5"/>
          <p:cNvSpPr/>
          <p:nvPr/>
        </p:nvSpPr>
        <p:spPr>
          <a:xfrm>
            <a:off x="7663101" y="403109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DCD7E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Components</a:t>
            </a:r>
            <a:endParaRPr lang="en-US" sz="2200" dirty="0"/>
          </a:p>
        </p:txBody>
      </p:sp>
      <p:sp>
        <p:nvSpPr>
          <p:cNvPr id="8" name="Text 6"/>
          <p:cNvSpPr/>
          <p:nvPr/>
        </p:nvSpPr>
        <p:spPr>
          <a:xfrm>
            <a:off x="7663101" y="4521517"/>
            <a:ext cx="5939195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DCD7E5"/>
                </a:solidFill>
                <a:latin typeface="Heebo Light" pitchFamily="34" charset="0"/>
                <a:ea typeface="Heebo Light" pitchFamily="34" charset="-122"/>
                <a:cs typeface="Heebo Light" pitchFamily="34" charset="-120"/>
              </a:rPr>
              <a:t>Built using Reliable Broadcast (RBC) and Binary Agreement (BA)</a:t>
            </a:r>
            <a:endParaRPr lang="en-US" sz="175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40989A7-1BF0-1DC3-B0AC-76D7CC73C1DA}"/>
              </a:ext>
            </a:extLst>
          </p:cNvPr>
          <p:cNvSpPr txBox="1"/>
          <p:nvPr/>
        </p:nvSpPr>
        <p:spPr>
          <a:xfrm>
            <a:off x="14044067" y="754236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chemeClr val="bg1"/>
                </a:solidFill>
              </a:rPr>
              <a:t>9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764</Words>
  <Application>Microsoft Office PowerPoint</Application>
  <PresentationFormat>Custom</PresentationFormat>
  <Paragraphs>201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Aptos</vt:lpstr>
      <vt:lpstr>Montserrat</vt:lpstr>
      <vt:lpstr>Heebo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Milad Heydari</cp:lastModifiedBy>
  <cp:revision>3</cp:revision>
  <dcterms:created xsi:type="dcterms:W3CDTF">2025-04-01T01:25:16Z</dcterms:created>
  <dcterms:modified xsi:type="dcterms:W3CDTF">2025-04-01T18:58:02Z</dcterms:modified>
</cp:coreProperties>
</file>